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RobotoMono-regular.fntdata"/><Relationship Id="rId21" Type="http://schemas.openxmlformats.org/officeDocument/2006/relationships/font" Target="fonts/Nunito-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82487f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e682487f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e682487f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e682487f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e682487f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e682487f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e682487f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e682487f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e682487f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e682487f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e682487f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e682487f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e682487f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e682487f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e682487f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e682487f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e682487f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e682487f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e682487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e682487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e682487f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e682487f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e682487f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e682487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782150" y="285900"/>
            <a:ext cx="4074900" cy="1154700"/>
          </a:xfrm>
          <a:prstGeom prst="rect">
            <a:avLst/>
          </a:prstGeom>
        </p:spPr>
        <p:txBody>
          <a:bodyPr anchorCtr="0" anchor="t" bIns="91425" lIns="91425" spcFirstLastPara="1" rIns="91425" wrap="square" tIns="91425">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26" name="Google Shape;126;p13"/>
          <p:cNvSpPr txBox="1"/>
          <p:nvPr>
            <p:ph idx="1" type="body"/>
          </p:nvPr>
        </p:nvSpPr>
        <p:spPr>
          <a:xfrm>
            <a:off x="6086325" y="2636275"/>
            <a:ext cx="2770800" cy="2047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27" name="Google Shape;127;p13"/>
          <p:cNvSpPr txBox="1"/>
          <p:nvPr>
            <p:ph idx="2" type="body"/>
          </p:nvPr>
        </p:nvSpPr>
        <p:spPr>
          <a:xfrm>
            <a:off x="4782375" y="2636275"/>
            <a:ext cx="1175700" cy="2047200"/>
          </a:xfrm>
          <a:prstGeom prst="rect">
            <a:avLst/>
          </a:prstGeom>
        </p:spPr>
        <p:txBody>
          <a:bodyPr anchorCtr="0" anchor="t" bIns="0" lIns="0" spcFirstLastPara="1" rIns="0"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1200"/>
              </a:spcBef>
              <a:spcAft>
                <a:spcPts val="0"/>
              </a:spcAft>
              <a:buClr>
                <a:schemeClr val="dk1"/>
              </a:buClr>
              <a:buSzPts val="1000"/>
              <a:buFont typeface="Inter"/>
              <a:buChar char="○"/>
              <a:defRPr sz="1000">
                <a:solidFill>
                  <a:schemeClr val="dk1"/>
                </a:solidFill>
              </a:defRPr>
            </a:lvl2pPr>
            <a:lvl3pPr indent="-292100" lvl="2" marL="1371600">
              <a:spcBef>
                <a:spcPts val="1200"/>
              </a:spcBef>
              <a:spcAft>
                <a:spcPts val="0"/>
              </a:spcAft>
              <a:buClr>
                <a:schemeClr val="dk1"/>
              </a:buClr>
              <a:buSzPts val="1000"/>
              <a:buFont typeface="Inter"/>
              <a:buChar char="■"/>
              <a:defRPr sz="1000">
                <a:solidFill>
                  <a:schemeClr val="dk1"/>
                </a:solidFill>
              </a:defRPr>
            </a:lvl3pPr>
            <a:lvl4pPr indent="-292100" lvl="3" marL="1828800">
              <a:spcBef>
                <a:spcPts val="1200"/>
              </a:spcBef>
              <a:spcAft>
                <a:spcPts val="0"/>
              </a:spcAft>
              <a:buClr>
                <a:schemeClr val="dk1"/>
              </a:buClr>
              <a:buSzPts val="1000"/>
              <a:buFont typeface="Inter"/>
              <a:buChar char="●"/>
              <a:defRPr sz="1000">
                <a:solidFill>
                  <a:schemeClr val="dk1"/>
                </a:solidFill>
              </a:defRPr>
            </a:lvl4pPr>
            <a:lvl5pPr indent="-292100" lvl="4" marL="2286000">
              <a:spcBef>
                <a:spcPts val="1200"/>
              </a:spcBef>
              <a:spcAft>
                <a:spcPts val="0"/>
              </a:spcAft>
              <a:buClr>
                <a:schemeClr val="dk1"/>
              </a:buClr>
              <a:buSzPts val="1000"/>
              <a:buFont typeface="Inter"/>
              <a:buChar char="○"/>
              <a:defRPr sz="1000">
                <a:solidFill>
                  <a:schemeClr val="dk1"/>
                </a:solidFill>
              </a:defRPr>
            </a:lvl5pPr>
            <a:lvl6pPr indent="-292100" lvl="5" marL="2743200">
              <a:spcBef>
                <a:spcPts val="1200"/>
              </a:spcBef>
              <a:spcAft>
                <a:spcPts val="0"/>
              </a:spcAft>
              <a:buClr>
                <a:schemeClr val="dk1"/>
              </a:buClr>
              <a:buSzPts val="1000"/>
              <a:buFont typeface="Inter"/>
              <a:buChar char="■"/>
              <a:defRPr sz="1000">
                <a:solidFill>
                  <a:schemeClr val="dk1"/>
                </a:solidFill>
              </a:defRPr>
            </a:lvl6pPr>
            <a:lvl7pPr indent="-292100" lvl="6" marL="3200400">
              <a:spcBef>
                <a:spcPts val="1200"/>
              </a:spcBef>
              <a:spcAft>
                <a:spcPts val="0"/>
              </a:spcAft>
              <a:buClr>
                <a:schemeClr val="dk1"/>
              </a:buClr>
              <a:buSzPts val="1000"/>
              <a:buFont typeface="Inter"/>
              <a:buChar char="●"/>
              <a:defRPr sz="1000">
                <a:solidFill>
                  <a:schemeClr val="dk1"/>
                </a:solidFill>
              </a:defRPr>
            </a:lvl7pPr>
            <a:lvl8pPr indent="-292100" lvl="7" marL="3657600">
              <a:spcBef>
                <a:spcPts val="1200"/>
              </a:spcBef>
              <a:spcAft>
                <a:spcPts val="0"/>
              </a:spcAft>
              <a:buClr>
                <a:schemeClr val="dk1"/>
              </a:buClr>
              <a:buSzPts val="1000"/>
              <a:buFont typeface="Inter"/>
              <a:buChar char="○"/>
              <a:defRPr sz="1000">
                <a:solidFill>
                  <a:schemeClr val="dk1"/>
                </a:solidFill>
              </a:defRPr>
            </a:lvl8pPr>
            <a:lvl9pPr indent="-292100" lvl="8" marL="4114800">
              <a:spcBef>
                <a:spcPts val="1200"/>
              </a:spcBef>
              <a:spcAft>
                <a:spcPts val="1200"/>
              </a:spcAft>
              <a:buClr>
                <a:schemeClr val="dk1"/>
              </a:buClr>
              <a:buSzPts val="1000"/>
              <a:buFont typeface="Inter"/>
              <a:buChar char="■"/>
              <a:defRPr sz="1000">
                <a:solidFill>
                  <a:schemeClr val="dk1"/>
                </a:solidFill>
              </a:defRPr>
            </a:lvl9pPr>
          </a:lstStyle>
          <a:p/>
        </p:txBody>
      </p:sp>
      <p:sp>
        <p:nvSpPr>
          <p:cNvPr id="128" name="Google Shape;128;p13"/>
          <p:cNvSpPr/>
          <p:nvPr>
            <p:ph idx="3" type="pic"/>
          </p:nvPr>
        </p:nvSpPr>
        <p:spPr>
          <a:xfrm>
            <a:off x="283850" y="0"/>
            <a:ext cx="4227000" cy="4683600"/>
          </a:xfrm>
          <a:prstGeom prst="roundRect">
            <a:avLst>
              <a:gd fmla="val 0" name="adj"/>
            </a:avLst>
          </a:prstGeom>
          <a:noFill/>
          <a:ln>
            <a:noFill/>
          </a:ln>
        </p:spPr>
      </p:sp>
      <p:sp>
        <p:nvSpPr>
          <p:cNvPr id="129" name="Google Shape;129;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3"/>
          <p:cNvSpPr txBox="1"/>
          <p:nvPr>
            <p:ph idx="4"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131" name="Google Shape;131;p13"/>
          <p:cNvSpPr txBox="1"/>
          <p:nvPr>
            <p:ph idx="5"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4876700" y="559000"/>
            <a:ext cx="4074900" cy="13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00000"/>
                </a:solidFill>
                <a:latin typeface="Arial"/>
                <a:ea typeface="Arial"/>
                <a:cs typeface="Arial"/>
                <a:sym typeface="Arial"/>
              </a:rPr>
              <a:t>Brain Tumor Classification with Deep Learning </a:t>
            </a:r>
            <a:endParaRPr sz="3000">
              <a:solidFill>
                <a:srgbClr val="000000"/>
              </a:solidFill>
              <a:latin typeface="Arial"/>
              <a:ea typeface="Arial"/>
              <a:cs typeface="Arial"/>
              <a:sym typeface="Arial"/>
            </a:endParaRPr>
          </a:p>
        </p:txBody>
      </p:sp>
      <p:sp>
        <p:nvSpPr>
          <p:cNvPr id="137" name="Google Shape;137;p14"/>
          <p:cNvSpPr txBox="1"/>
          <p:nvPr>
            <p:ph idx="1" type="body"/>
          </p:nvPr>
        </p:nvSpPr>
        <p:spPr>
          <a:xfrm>
            <a:off x="5153225" y="2317650"/>
            <a:ext cx="2770800" cy="204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000000"/>
                </a:solidFill>
                <a:latin typeface="Arial"/>
                <a:ea typeface="Arial"/>
                <a:cs typeface="Arial"/>
                <a:sym typeface="Arial"/>
              </a:rPr>
              <a:t>By: Angeles Olvera </a:t>
            </a:r>
            <a:endParaRPr sz="1800">
              <a:solidFill>
                <a:srgbClr val="000000"/>
              </a:solidFill>
              <a:latin typeface="Arial"/>
              <a:ea typeface="Arial"/>
              <a:cs typeface="Arial"/>
              <a:sym typeface="Arial"/>
            </a:endParaRPr>
          </a:p>
        </p:txBody>
      </p:sp>
      <p:pic>
        <p:nvPicPr>
          <p:cNvPr id="138" name="Google Shape;138;p14"/>
          <p:cNvPicPr preferRelativeResize="0"/>
          <p:nvPr/>
        </p:nvPicPr>
        <p:blipFill>
          <a:blip r:embed="rId3">
            <a:alphaModFix/>
          </a:blip>
          <a:stretch>
            <a:fillRect/>
          </a:stretch>
        </p:blipFill>
        <p:spPr>
          <a:xfrm>
            <a:off x="176925" y="1016150"/>
            <a:ext cx="4324950" cy="27008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78400" y="81775"/>
            <a:ext cx="4074900" cy="4926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000">
                <a:solidFill>
                  <a:srgbClr val="000000"/>
                </a:solidFill>
                <a:latin typeface="Calibri"/>
                <a:ea typeface="Calibri"/>
                <a:cs typeface="Calibri"/>
                <a:sym typeface="Calibri"/>
              </a:rPr>
              <a:t>Model Optimization</a:t>
            </a:r>
            <a:endParaRPr b="1">
              <a:solidFill>
                <a:srgbClr val="000000"/>
              </a:solidFill>
              <a:latin typeface="Calibri"/>
              <a:ea typeface="Calibri"/>
              <a:cs typeface="Calibri"/>
              <a:sym typeface="Calibri"/>
            </a:endParaRPr>
          </a:p>
        </p:txBody>
      </p:sp>
      <p:sp>
        <p:nvSpPr>
          <p:cNvPr id="212" name="Google Shape;212;p23"/>
          <p:cNvSpPr txBox="1"/>
          <p:nvPr/>
        </p:nvSpPr>
        <p:spPr>
          <a:xfrm>
            <a:off x="115650" y="548825"/>
            <a:ext cx="4137600" cy="38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Manual Optimization: Xception Model</a:t>
            </a:r>
            <a:endParaRPr b="1" sz="1300"/>
          </a:p>
          <a:p>
            <a:pPr indent="-298450" lvl="0" marL="457200" rtl="0" algn="l">
              <a:lnSpc>
                <a:spcPct val="115000"/>
              </a:lnSpc>
              <a:spcBef>
                <a:spcPts val="1200"/>
              </a:spcBef>
              <a:spcAft>
                <a:spcPts val="0"/>
              </a:spcAft>
              <a:buSzPts val="1100"/>
              <a:buChar char="●"/>
            </a:pPr>
            <a:r>
              <a:rPr lang="en" sz="1100"/>
              <a:t>Increased Dense layer size from </a:t>
            </a:r>
            <a:r>
              <a:rPr b="1" lang="en" sz="1100"/>
              <a:t>64  to 256 neurons</a:t>
            </a:r>
            <a:endParaRPr b="1" sz="1100"/>
          </a:p>
          <a:p>
            <a:pPr indent="-298450" lvl="0" marL="457200" rtl="0" algn="l">
              <a:lnSpc>
                <a:spcPct val="115000"/>
              </a:lnSpc>
              <a:spcBef>
                <a:spcPts val="0"/>
              </a:spcBef>
              <a:spcAft>
                <a:spcPts val="0"/>
              </a:spcAft>
              <a:buSzPts val="1100"/>
              <a:buChar char="●"/>
            </a:pPr>
            <a:r>
              <a:rPr lang="en" sz="1100"/>
              <a:t>Reduced dropout rate from </a:t>
            </a:r>
            <a:r>
              <a:rPr b="1" lang="en" sz="1100"/>
              <a:t>30% to 10%</a:t>
            </a:r>
            <a:endParaRPr b="1" sz="1100"/>
          </a:p>
          <a:p>
            <a:pPr indent="-298450" lvl="0" marL="457200" rtl="0" algn="l">
              <a:lnSpc>
                <a:spcPct val="115000"/>
              </a:lnSpc>
              <a:spcBef>
                <a:spcPts val="0"/>
              </a:spcBef>
              <a:spcAft>
                <a:spcPts val="0"/>
              </a:spcAft>
              <a:buSzPts val="1100"/>
              <a:buChar char="●"/>
            </a:pPr>
            <a:r>
              <a:rPr lang="en" sz="1100"/>
              <a:t>Model architecture unchanged beyond hyperparameters</a:t>
            </a:r>
            <a:endParaRPr sz="1100"/>
          </a:p>
          <a:p>
            <a:pPr indent="-298450" lvl="0" marL="457200" rtl="0" algn="l">
              <a:lnSpc>
                <a:spcPct val="115000"/>
              </a:lnSpc>
              <a:spcBef>
                <a:spcPts val="0"/>
              </a:spcBef>
              <a:spcAft>
                <a:spcPts val="0"/>
              </a:spcAft>
              <a:buSzPts val="1100"/>
              <a:buChar char="●"/>
            </a:pPr>
            <a:r>
              <a:rPr lang="en" sz="1100"/>
              <a:t>Achieved significant performance boost:</a:t>
            </a:r>
            <a:endParaRPr sz="1100"/>
          </a:p>
          <a:p>
            <a:pPr indent="-298450" lvl="1" marL="914400" rtl="0" algn="l">
              <a:lnSpc>
                <a:spcPct val="115000"/>
              </a:lnSpc>
              <a:spcBef>
                <a:spcPts val="0"/>
              </a:spcBef>
              <a:spcAft>
                <a:spcPts val="0"/>
              </a:spcAft>
              <a:buSzPts val="1100"/>
              <a:buChar char="○"/>
            </a:pPr>
            <a:r>
              <a:rPr b="1" lang="en" sz="1100"/>
              <a:t>Precision</a:t>
            </a:r>
            <a:r>
              <a:rPr lang="en" sz="1100"/>
              <a:t>: 95%</a:t>
            </a:r>
            <a:endParaRPr sz="1100"/>
          </a:p>
          <a:p>
            <a:pPr indent="-298450" lvl="1" marL="914400" rtl="0" algn="l">
              <a:lnSpc>
                <a:spcPct val="115000"/>
              </a:lnSpc>
              <a:spcBef>
                <a:spcPts val="0"/>
              </a:spcBef>
              <a:spcAft>
                <a:spcPts val="0"/>
              </a:spcAft>
              <a:buSzPts val="1100"/>
              <a:buChar char="○"/>
            </a:pPr>
            <a:r>
              <a:rPr b="1" lang="en" sz="1100"/>
              <a:t>Recall</a:t>
            </a:r>
            <a:r>
              <a:rPr lang="en" sz="1100"/>
              <a:t>: 95%</a:t>
            </a:r>
            <a:endParaRPr sz="1100"/>
          </a:p>
          <a:p>
            <a:pPr indent="-298450" lvl="1" marL="914400" rtl="0" algn="l">
              <a:lnSpc>
                <a:spcPct val="115000"/>
              </a:lnSpc>
              <a:spcBef>
                <a:spcPts val="0"/>
              </a:spcBef>
              <a:spcAft>
                <a:spcPts val="0"/>
              </a:spcAft>
              <a:buSzPts val="1100"/>
              <a:buChar char="○"/>
            </a:pPr>
            <a:r>
              <a:rPr b="1" lang="en" sz="1100"/>
              <a:t>F1-Score</a:t>
            </a:r>
            <a:r>
              <a:rPr lang="en" sz="1100"/>
              <a:t>: 95%</a:t>
            </a:r>
            <a:endParaRPr sz="1100"/>
          </a:p>
          <a:p>
            <a:pPr indent="-298450" lvl="1" marL="914400" rtl="0" algn="l">
              <a:lnSpc>
                <a:spcPct val="115000"/>
              </a:lnSpc>
              <a:spcBef>
                <a:spcPts val="0"/>
              </a:spcBef>
              <a:spcAft>
                <a:spcPts val="0"/>
              </a:spcAft>
              <a:buSzPts val="1100"/>
              <a:buChar char="○"/>
            </a:pPr>
            <a:r>
              <a:rPr b="1" lang="en" sz="1100"/>
              <a:t>Accuracy</a:t>
            </a:r>
            <a:r>
              <a:rPr lang="en" sz="1100"/>
              <a:t>: 95%</a:t>
            </a:r>
            <a:endParaRPr sz="1100"/>
          </a:p>
          <a:p>
            <a:pPr indent="-298450" lvl="0" marL="457200" rtl="0" algn="l">
              <a:lnSpc>
                <a:spcPct val="115000"/>
              </a:lnSpc>
              <a:spcBef>
                <a:spcPts val="0"/>
              </a:spcBef>
              <a:spcAft>
                <a:spcPts val="0"/>
              </a:spcAft>
              <a:buSzPts val="1100"/>
              <a:buChar char="●"/>
            </a:pPr>
            <a:r>
              <a:rPr lang="en" sz="1100"/>
              <a:t>Confusion matrix shows improved predictions across all 4 tumor classes</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13" name="Google Shape;213;p23"/>
          <p:cNvPicPr preferRelativeResize="0"/>
          <p:nvPr/>
        </p:nvPicPr>
        <p:blipFill>
          <a:blip r:embed="rId3">
            <a:alphaModFix/>
          </a:blip>
          <a:stretch>
            <a:fillRect/>
          </a:stretch>
        </p:blipFill>
        <p:spPr>
          <a:xfrm>
            <a:off x="4863200" y="440875"/>
            <a:ext cx="3181350" cy="315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2746375" y="117925"/>
            <a:ext cx="33399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100">
                <a:solidFill>
                  <a:srgbClr val="000000"/>
                </a:solidFill>
                <a:latin typeface="Calibri"/>
                <a:ea typeface="Calibri"/>
                <a:cs typeface="Calibri"/>
                <a:sym typeface="Calibri"/>
              </a:rPr>
              <a:t>Testing the Final Model</a:t>
            </a:r>
            <a:endParaRPr b="1" sz="2100">
              <a:solidFill>
                <a:srgbClr val="000000"/>
              </a:solidFill>
              <a:latin typeface="Calibri"/>
              <a:ea typeface="Calibri"/>
              <a:cs typeface="Calibri"/>
              <a:sym typeface="Calibri"/>
            </a:endParaRPr>
          </a:p>
        </p:txBody>
      </p:sp>
      <p:sp>
        <p:nvSpPr>
          <p:cNvPr id="219" name="Google Shape;219;p24"/>
          <p:cNvSpPr txBox="1"/>
          <p:nvPr/>
        </p:nvSpPr>
        <p:spPr>
          <a:xfrm>
            <a:off x="319775" y="866325"/>
            <a:ext cx="4059600" cy="3265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Evaluated on </a:t>
            </a:r>
            <a:r>
              <a:rPr b="1" lang="en" sz="1100"/>
              <a:t>394 test images</a:t>
            </a:r>
            <a:r>
              <a:rPr lang="en" sz="1100"/>
              <a:t>, preprocessed identically to training data</a:t>
            </a:r>
            <a:endParaRPr sz="1100"/>
          </a:p>
          <a:p>
            <a:pPr indent="-298450" lvl="0" marL="457200" rtl="0" algn="l">
              <a:spcBef>
                <a:spcPts val="0"/>
              </a:spcBef>
              <a:spcAft>
                <a:spcPts val="0"/>
              </a:spcAft>
              <a:buSzPts val="1100"/>
              <a:buChar char="●"/>
            </a:pPr>
            <a:r>
              <a:rPr lang="en" sz="1100"/>
              <a:t>Achieved strong generalization on unseen data:</a:t>
            </a:r>
            <a:endParaRPr sz="1100"/>
          </a:p>
          <a:p>
            <a:pPr indent="-298450" lvl="1" marL="914400" rtl="0" algn="l">
              <a:lnSpc>
                <a:spcPct val="115000"/>
              </a:lnSpc>
              <a:spcBef>
                <a:spcPts val="0"/>
              </a:spcBef>
              <a:spcAft>
                <a:spcPts val="0"/>
              </a:spcAft>
              <a:buSzPts val="1100"/>
              <a:buChar char="○"/>
            </a:pPr>
            <a:r>
              <a:rPr b="1" lang="en" sz="1100"/>
              <a:t>Precision</a:t>
            </a:r>
            <a:r>
              <a:rPr lang="en" sz="1100"/>
              <a:t>: 97%</a:t>
            </a:r>
            <a:endParaRPr sz="1100"/>
          </a:p>
          <a:p>
            <a:pPr indent="-298450" lvl="1" marL="914400" rtl="0" algn="l">
              <a:lnSpc>
                <a:spcPct val="115000"/>
              </a:lnSpc>
              <a:spcBef>
                <a:spcPts val="0"/>
              </a:spcBef>
              <a:spcAft>
                <a:spcPts val="0"/>
              </a:spcAft>
              <a:buSzPts val="1100"/>
              <a:buChar char="○"/>
            </a:pPr>
            <a:r>
              <a:rPr b="1" lang="en" sz="1100"/>
              <a:t>Recall</a:t>
            </a:r>
            <a:r>
              <a:rPr lang="en" sz="1100"/>
              <a:t>: 96%</a:t>
            </a:r>
            <a:endParaRPr sz="1100"/>
          </a:p>
          <a:p>
            <a:pPr indent="-298450" lvl="1" marL="914400" rtl="0" algn="l">
              <a:lnSpc>
                <a:spcPct val="115000"/>
              </a:lnSpc>
              <a:spcBef>
                <a:spcPts val="0"/>
              </a:spcBef>
              <a:spcAft>
                <a:spcPts val="0"/>
              </a:spcAft>
              <a:buSzPts val="1100"/>
              <a:buChar char="○"/>
            </a:pPr>
            <a:r>
              <a:rPr b="1" lang="en" sz="1100"/>
              <a:t>F1-Score</a:t>
            </a:r>
            <a:r>
              <a:rPr lang="en" sz="1100"/>
              <a:t>: 97%</a:t>
            </a:r>
            <a:endParaRPr sz="1100"/>
          </a:p>
          <a:p>
            <a:pPr indent="-298450" lvl="1" marL="914400" rtl="0" algn="l">
              <a:lnSpc>
                <a:spcPct val="115000"/>
              </a:lnSpc>
              <a:spcBef>
                <a:spcPts val="0"/>
              </a:spcBef>
              <a:spcAft>
                <a:spcPts val="0"/>
              </a:spcAft>
              <a:buSzPts val="1100"/>
              <a:buChar char="○"/>
            </a:pPr>
            <a:r>
              <a:rPr b="1" lang="en" sz="1100"/>
              <a:t>Accuracy</a:t>
            </a:r>
            <a:r>
              <a:rPr lang="en" sz="1100"/>
              <a:t>: 96%</a:t>
            </a:r>
            <a:endParaRPr sz="1100"/>
          </a:p>
          <a:p>
            <a:pPr indent="-298450" lvl="0" marL="457200" rtl="0" algn="l">
              <a:lnSpc>
                <a:spcPct val="115000"/>
              </a:lnSpc>
              <a:spcBef>
                <a:spcPts val="0"/>
              </a:spcBef>
              <a:spcAft>
                <a:spcPts val="0"/>
              </a:spcAft>
              <a:buSzPts val="1100"/>
              <a:buChar char="●"/>
            </a:pPr>
            <a:r>
              <a:rPr lang="en" sz="1100"/>
              <a:t>Consistent correct classifications across all four classes</a:t>
            </a:r>
            <a:endParaRPr sz="1100"/>
          </a:p>
          <a:p>
            <a:pPr indent="-298450" lvl="0" marL="457200" rtl="0" algn="l">
              <a:spcBef>
                <a:spcPts val="0"/>
              </a:spcBef>
              <a:spcAft>
                <a:spcPts val="0"/>
              </a:spcAft>
              <a:buSzPts val="1100"/>
              <a:buChar char="●"/>
            </a:pPr>
            <a:r>
              <a:rPr lang="en" sz="1100"/>
              <a:t>Minimal misclassifications suggest </a:t>
            </a:r>
            <a:r>
              <a:rPr b="1" lang="en" sz="1100"/>
              <a:t>no overfitting or underfitting</a:t>
            </a:r>
            <a:endParaRPr b="1" sz="1100"/>
          </a:p>
          <a:p>
            <a:pPr indent="-298450" lvl="0" marL="457200" rtl="0" algn="l">
              <a:spcBef>
                <a:spcPts val="0"/>
              </a:spcBef>
              <a:spcAft>
                <a:spcPts val="0"/>
              </a:spcAft>
              <a:buSzPts val="1100"/>
              <a:buChar char="●"/>
            </a:pPr>
            <a:r>
              <a:rPr lang="en" sz="1100"/>
              <a:t>Confirms the model’s reliability for real world application.</a:t>
            </a:r>
            <a:endParaRPr sz="11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20" name="Google Shape;220;p24"/>
          <p:cNvPicPr preferRelativeResize="0"/>
          <p:nvPr/>
        </p:nvPicPr>
        <p:blipFill>
          <a:blip r:embed="rId3">
            <a:alphaModFix/>
          </a:blip>
          <a:stretch>
            <a:fillRect/>
          </a:stretch>
        </p:blipFill>
        <p:spPr>
          <a:xfrm>
            <a:off x="5098150" y="625825"/>
            <a:ext cx="3764650" cy="368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950350" y="0"/>
            <a:ext cx="22998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Recommendations</a:t>
            </a:r>
            <a:r>
              <a:rPr lang="en">
                <a:solidFill>
                  <a:srgbClr val="000000"/>
                </a:solidFill>
              </a:rPr>
              <a:t> </a:t>
            </a:r>
            <a:endParaRPr>
              <a:solidFill>
                <a:srgbClr val="000000"/>
              </a:solidFill>
            </a:endParaRPr>
          </a:p>
        </p:txBody>
      </p:sp>
      <p:sp>
        <p:nvSpPr>
          <p:cNvPr id="226" name="Google Shape;226;p25"/>
          <p:cNvSpPr txBox="1"/>
          <p:nvPr/>
        </p:nvSpPr>
        <p:spPr>
          <a:xfrm>
            <a:off x="365125" y="594175"/>
            <a:ext cx="7279800" cy="918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Streamline Workflow</a:t>
            </a:r>
            <a:r>
              <a:rPr lang="en" sz="1100"/>
              <a:t>: Automate MRI scan classification to free up clinicians for personalized treatment planning.</a:t>
            </a:r>
            <a:endParaRPr sz="1100"/>
          </a:p>
          <a:p>
            <a:pPr indent="-298450" lvl="0" marL="457200" rtl="0" algn="l">
              <a:spcBef>
                <a:spcPts val="0"/>
              </a:spcBef>
              <a:spcAft>
                <a:spcPts val="0"/>
              </a:spcAft>
              <a:buSzPts val="1100"/>
              <a:buChar char="●"/>
            </a:pPr>
            <a:r>
              <a:rPr b="1" lang="en" sz="1100"/>
              <a:t>Support Research</a:t>
            </a:r>
            <a:r>
              <a:rPr lang="en" sz="1100"/>
              <a:t>: Analyze tumor patterns and demographics to uncover trends in patient susceptibility.</a:t>
            </a:r>
            <a:endParaRPr sz="1100"/>
          </a:p>
          <a:p>
            <a:pPr indent="-298450" lvl="0" marL="457200" rtl="0" algn="l">
              <a:spcBef>
                <a:spcPts val="0"/>
              </a:spcBef>
              <a:spcAft>
                <a:spcPts val="0"/>
              </a:spcAft>
              <a:buSzPts val="1100"/>
              <a:buChar char="●"/>
            </a:pPr>
            <a:r>
              <a:rPr b="1" lang="en" sz="1100"/>
              <a:t>Enable Early Detection</a:t>
            </a:r>
            <a:r>
              <a:rPr lang="en" sz="1100"/>
              <a:t>: Integrate as a screening tool for identifying tumors in high risk individuals.</a:t>
            </a:r>
            <a:endParaRPr sz="1100"/>
          </a:p>
        </p:txBody>
      </p:sp>
      <p:sp>
        <p:nvSpPr>
          <p:cNvPr id="227" name="Google Shape;227;p25"/>
          <p:cNvSpPr txBox="1"/>
          <p:nvPr/>
        </p:nvSpPr>
        <p:spPr>
          <a:xfrm>
            <a:off x="227275" y="1910450"/>
            <a:ext cx="3170700" cy="25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Suggestions For Improvement </a:t>
            </a:r>
            <a:endParaRPr b="1" sz="1300"/>
          </a:p>
          <a:p>
            <a:pPr indent="0" lvl="0" marL="0" rtl="0" algn="l">
              <a:lnSpc>
                <a:spcPct val="115000"/>
              </a:lnSpc>
              <a:spcBef>
                <a:spcPts val="1400"/>
              </a:spcBef>
              <a:spcAft>
                <a:spcPts val="0"/>
              </a:spcAft>
              <a:buNone/>
            </a:pPr>
            <a:r>
              <a:rPr b="1" lang="en" sz="1300"/>
              <a:t>Class-Specific Fine-Tuning</a:t>
            </a:r>
            <a:endParaRPr b="1" sz="1300"/>
          </a:p>
          <a:p>
            <a:pPr indent="-298450" lvl="0" marL="457200" rtl="0" algn="l">
              <a:lnSpc>
                <a:spcPct val="115000"/>
              </a:lnSpc>
              <a:spcBef>
                <a:spcPts val="1200"/>
              </a:spcBef>
              <a:spcAft>
                <a:spcPts val="0"/>
              </a:spcAft>
              <a:buSzPts val="1100"/>
              <a:buChar char="●"/>
            </a:pPr>
            <a:r>
              <a:rPr lang="en" sz="1100"/>
              <a:t>Retrain only on glioma and meningioma samples using a smaller model or the last few layers of Xception</a:t>
            </a:r>
            <a:endParaRPr sz="1100"/>
          </a:p>
          <a:p>
            <a:pPr indent="-298450" lvl="0" marL="457200" rtl="0" algn="l">
              <a:lnSpc>
                <a:spcPct val="115000"/>
              </a:lnSpc>
              <a:spcBef>
                <a:spcPts val="0"/>
              </a:spcBef>
              <a:spcAft>
                <a:spcPts val="0"/>
              </a:spcAft>
              <a:buSzPts val="1100"/>
              <a:buChar char="●"/>
            </a:pPr>
            <a:r>
              <a:rPr lang="en" sz="1100"/>
              <a:t>Helps the model learn subtle differences it may be glossing over in full multiclass training</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28" name="Google Shape;228;p25"/>
          <p:cNvPicPr preferRelativeResize="0"/>
          <p:nvPr/>
        </p:nvPicPr>
        <p:blipFill>
          <a:blip r:embed="rId3">
            <a:alphaModFix/>
          </a:blip>
          <a:stretch>
            <a:fillRect/>
          </a:stretch>
        </p:blipFill>
        <p:spPr>
          <a:xfrm>
            <a:off x="4624350" y="1512775"/>
            <a:ext cx="3542025" cy="310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idx="1" type="body"/>
          </p:nvPr>
        </p:nvSpPr>
        <p:spPr>
          <a:xfrm>
            <a:off x="4794900" y="0"/>
            <a:ext cx="4140300" cy="457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Context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NeuroScan Diagnostics, is based in San Diego, CA, and is a leader in AI powered medical imaging and diagnostics. San Diego is renowned for its cutting edge research in neurology and biomedical sciences, making it the perfect environment for innovating advanced tumor detection models.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Clr>
                <a:schemeClr val="lt1"/>
              </a:buClr>
              <a:buSzPts val="1100"/>
              <a:buFont typeface="Arial"/>
              <a:buNone/>
            </a:pPr>
            <a:r>
              <a:rPr b="1" lang="en" sz="1800">
                <a:solidFill>
                  <a:srgbClr val="000000"/>
                </a:solidFill>
                <a:latin typeface="Arial"/>
                <a:ea typeface="Arial"/>
                <a:cs typeface="Arial"/>
                <a:sym typeface="Arial"/>
              </a:rPr>
              <a:t>Success Metrics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Accurate and timely classification of tumors based on MRI scans. The model must have  high evaluation metric scores for</a:t>
            </a:r>
            <a:r>
              <a:rPr lang="en" sz="1100">
                <a:solidFill>
                  <a:srgbClr val="000000"/>
                </a:solidFill>
                <a:highlight>
                  <a:schemeClr val="dk1"/>
                </a:highlight>
                <a:latin typeface="Arial"/>
                <a:ea typeface="Arial"/>
                <a:cs typeface="Arial"/>
                <a:sym typeface="Arial"/>
              </a:rPr>
              <a:t> precision, recall, F1- score, and accuracy. </a:t>
            </a:r>
            <a:endParaRPr sz="1100">
              <a:solidFill>
                <a:srgbClr val="000000"/>
              </a:solidFill>
              <a:highlight>
                <a:schemeClr val="dk1"/>
              </a:highlight>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Constraints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 MRI scan quality, patient positioning, and imaging equipment may affect the reliability of the model's predictions.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Stakeholders</a:t>
            </a:r>
            <a:endParaRPr b="1"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Dr. Olivia Matthews will provide clinical expertise to ensure the model aligns with real world radiology practices</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Clr>
                <a:schemeClr val="lt1"/>
              </a:buClr>
              <a:buSzPts val="1100"/>
              <a:buFont typeface="Arial"/>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44" name="Google Shape;144;p15"/>
          <p:cNvSpPr txBox="1"/>
          <p:nvPr>
            <p:ph idx="2" type="body"/>
          </p:nvPr>
        </p:nvSpPr>
        <p:spPr>
          <a:xfrm>
            <a:off x="332275" y="3395625"/>
            <a:ext cx="4358400" cy="1675200"/>
          </a:xfrm>
          <a:prstGeom prst="rect">
            <a:avLst/>
          </a:prstGeom>
        </p:spPr>
        <p:txBody>
          <a:bodyPr anchorCtr="0" anchor="t" bIns="0" lIns="0" spcFirstLastPara="1" rIns="0" wrap="square" tIns="0">
            <a:normAutofit lnSpcReduction="10000"/>
          </a:bodyPr>
          <a:lstStyle/>
          <a:p>
            <a:pPr indent="0" lvl="0" marL="0" rtl="0" algn="ctr">
              <a:lnSpc>
                <a:spcPct val="100000"/>
              </a:lnSpc>
              <a:spcBef>
                <a:spcPts val="0"/>
              </a:spcBef>
              <a:spcAft>
                <a:spcPts val="0"/>
              </a:spcAft>
              <a:buNone/>
            </a:pPr>
            <a:r>
              <a:rPr b="1" lang="en" sz="1800">
                <a:solidFill>
                  <a:srgbClr val="000000"/>
                </a:solidFill>
                <a:latin typeface="Arial"/>
                <a:ea typeface="Arial"/>
                <a:cs typeface="Arial"/>
                <a:sym typeface="Arial"/>
              </a:rPr>
              <a:t>Problem</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NeuroScan Diagnostics has been contracted by a San Diego based hospital to develop a deep learning model for brain tumor classification using MRI data to help their radiology department make faster and more accurate classifications. They are focusing on </a:t>
            </a:r>
            <a:r>
              <a:rPr lang="en" sz="1100">
                <a:solidFill>
                  <a:srgbClr val="000000"/>
                </a:solidFill>
                <a:highlight>
                  <a:schemeClr val="dk1"/>
                </a:highlight>
                <a:latin typeface="Arial"/>
                <a:ea typeface="Arial"/>
                <a:cs typeface="Arial"/>
                <a:sym typeface="Arial"/>
              </a:rPr>
              <a:t> classifying glioma tumors, meningioma tumors, pituitary tumors, or no tumor. </a:t>
            </a:r>
            <a:endParaRPr b="1" sz="1800">
              <a:solidFill>
                <a:srgbClr val="000000"/>
              </a:solidFill>
              <a:highlight>
                <a:schemeClr val="dk1"/>
              </a:highlight>
              <a:latin typeface="Arial"/>
              <a:ea typeface="Arial"/>
              <a:cs typeface="Arial"/>
              <a:sym typeface="Arial"/>
            </a:endParaRPr>
          </a:p>
          <a:p>
            <a:pPr indent="0" lvl="0" marL="0" rtl="0" algn="l">
              <a:lnSpc>
                <a:spcPct val="115000"/>
              </a:lnSpc>
              <a:spcBef>
                <a:spcPts val="1200"/>
              </a:spcBef>
              <a:spcAft>
                <a:spcPts val="1200"/>
              </a:spcAft>
              <a:buClr>
                <a:schemeClr val="lt1"/>
              </a:buClr>
              <a:buSzPts val="1100"/>
              <a:buFont typeface="Arial"/>
              <a:buNone/>
            </a:pPr>
            <a:r>
              <a:t/>
            </a:r>
            <a:endParaRPr b="1">
              <a:solidFill>
                <a:srgbClr val="000000"/>
              </a:solidFill>
              <a:latin typeface="Arial"/>
              <a:ea typeface="Arial"/>
              <a:cs typeface="Arial"/>
              <a:sym typeface="Arial"/>
            </a:endParaRPr>
          </a:p>
        </p:txBody>
      </p:sp>
      <p:pic>
        <p:nvPicPr>
          <p:cNvPr id="145" name="Google Shape;145;p15"/>
          <p:cNvPicPr preferRelativeResize="0"/>
          <p:nvPr/>
        </p:nvPicPr>
        <p:blipFill>
          <a:blip r:embed="rId3">
            <a:alphaModFix/>
          </a:blip>
          <a:stretch>
            <a:fillRect/>
          </a:stretch>
        </p:blipFill>
        <p:spPr>
          <a:xfrm>
            <a:off x="717650" y="285900"/>
            <a:ext cx="2874176" cy="287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 type="body"/>
          </p:nvPr>
        </p:nvSpPr>
        <p:spPr>
          <a:xfrm>
            <a:off x="4723500" y="109350"/>
            <a:ext cx="4420500" cy="45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Arial"/>
                <a:ea typeface="Arial"/>
                <a:cs typeface="Arial"/>
                <a:sym typeface="Arial"/>
              </a:rPr>
              <a:t>Data Description </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Downloaded from Kaggle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training set contains 3,310 images, while the test set includes 394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training and testing folder had four folder inside with images of the tumors. Each folder was named after the tumor represented in the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image is a 2D grayscale scan with a resolution of 240x240 pixels. </a:t>
            </a:r>
            <a:endParaRPr sz="1100">
              <a:solidFill>
                <a:srgbClr val="000000"/>
              </a:solidFill>
              <a:latin typeface="Arial"/>
              <a:ea typeface="Arial"/>
              <a:cs typeface="Arial"/>
              <a:sym typeface="Arial"/>
            </a:endParaRPr>
          </a:p>
          <a:p>
            <a:pPr indent="0" lvl="0" marL="0" rtl="0" algn="ctr">
              <a:spcBef>
                <a:spcPts val="1200"/>
              </a:spcBef>
              <a:spcAft>
                <a:spcPts val="0"/>
              </a:spcAft>
              <a:buNone/>
            </a:pPr>
            <a:r>
              <a:rPr b="1" lang="en" sz="1800">
                <a:solidFill>
                  <a:srgbClr val="000000"/>
                </a:solidFill>
                <a:latin typeface="Arial"/>
                <a:ea typeface="Arial"/>
                <a:cs typeface="Arial"/>
                <a:sym typeface="Arial"/>
              </a:rPr>
              <a:t>Project Workflow</a:t>
            </a:r>
            <a:endParaRPr sz="13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1</a:t>
            </a:r>
            <a:r>
              <a:rPr lang="en" sz="1100">
                <a:solidFill>
                  <a:srgbClr val="000000"/>
                </a:solidFill>
                <a:latin typeface="Arial"/>
                <a:ea typeface="Arial"/>
                <a:cs typeface="Arial"/>
                <a:sym typeface="Arial"/>
              </a:rPr>
              <a:t>: Data Wrangling and Pre-Processing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2</a:t>
            </a:r>
            <a:r>
              <a:rPr lang="en" sz="1100">
                <a:solidFill>
                  <a:srgbClr val="000000"/>
                </a:solidFill>
                <a:latin typeface="Arial"/>
                <a:ea typeface="Arial"/>
                <a:cs typeface="Arial"/>
                <a:sym typeface="Arial"/>
              </a:rPr>
              <a:t>: Exploratory Data Analysis (EDA)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3</a:t>
            </a:r>
            <a:r>
              <a:rPr lang="en" sz="1100">
                <a:solidFill>
                  <a:srgbClr val="000000"/>
                </a:solidFill>
                <a:latin typeface="Arial"/>
                <a:ea typeface="Arial"/>
                <a:cs typeface="Arial"/>
                <a:sym typeface="Arial"/>
              </a:rPr>
              <a:t>: Model Selection &amp; Training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4</a:t>
            </a:r>
            <a:r>
              <a:rPr lang="en" sz="1100">
                <a:solidFill>
                  <a:srgbClr val="000000"/>
                </a:solidFill>
                <a:latin typeface="Arial"/>
                <a:ea typeface="Arial"/>
                <a:cs typeface="Arial"/>
                <a:sym typeface="Arial"/>
              </a:rPr>
              <a:t>: Model Predictions and Evaluations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5</a:t>
            </a:r>
            <a:r>
              <a:rPr lang="en" sz="1100">
                <a:solidFill>
                  <a:srgbClr val="000000"/>
                </a:solidFill>
                <a:latin typeface="Arial"/>
                <a:ea typeface="Arial"/>
                <a:cs typeface="Arial"/>
                <a:sym typeface="Arial"/>
              </a:rPr>
              <a:t>: Model Optimization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6</a:t>
            </a:r>
            <a:r>
              <a:rPr lang="en" sz="1100">
                <a:solidFill>
                  <a:srgbClr val="000000"/>
                </a:solidFill>
                <a:latin typeface="Arial"/>
                <a:ea typeface="Arial"/>
                <a:cs typeface="Arial"/>
                <a:sym typeface="Arial"/>
              </a:rPr>
              <a:t>: Testing the Final Model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300">
              <a:solidFill>
                <a:srgbClr val="000000"/>
              </a:solidFill>
              <a:latin typeface="Arial"/>
              <a:ea typeface="Arial"/>
              <a:cs typeface="Arial"/>
              <a:sym typeface="Arial"/>
            </a:endParaRPr>
          </a:p>
        </p:txBody>
      </p:sp>
      <p:sp>
        <p:nvSpPr>
          <p:cNvPr id="151" name="Google Shape;151;p16"/>
          <p:cNvSpPr txBox="1"/>
          <p:nvPr>
            <p:ph idx="2" type="body"/>
          </p:nvPr>
        </p:nvSpPr>
        <p:spPr>
          <a:xfrm>
            <a:off x="151500" y="0"/>
            <a:ext cx="4050300" cy="24855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Type of Problem</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This is a supervised learning image classification task focused on detecting brain tumor types from MRI scans. Will be solved by using deep learning models. </a:t>
            </a:r>
            <a:endParaRPr sz="11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b="1" lang="en" sz="1800">
                <a:solidFill>
                  <a:srgbClr val="000000"/>
                </a:solidFill>
                <a:latin typeface="Arial"/>
                <a:ea typeface="Arial"/>
                <a:cs typeface="Arial"/>
                <a:sym typeface="Arial"/>
              </a:rPr>
              <a:t>Why Deep Learning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Deep learning models are machine learning models that use layers of interconnected nodes (neurons) to learn from data. The “deep” part comes from having many layers, each layer extracts more abstract features.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pic>
        <p:nvPicPr>
          <p:cNvPr id="152" name="Google Shape;152;p16"/>
          <p:cNvPicPr preferRelativeResize="0"/>
          <p:nvPr/>
        </p:nvPicPr>
        <p:blipFill>
          <a:blip r:embed="rId3">
            <a:alphaModFix/>
          </a:blip>
          <a:stretch>
            <a:fillRect/>
          </a:stretch>
        </p:blipFill>
        <p:spPr>
          <a:xfrm>
            <a:off x="151500" y="2571750"/>
            <a:ext cx="4420499" cy="248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3954225" y="0"/>
            <a:ext cx="47985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lang="en" sz="2100">
                <a:solidFill>
                  <a:srgbClr val="000000"/>
                </a:solidFill>
                <a:latin typeface="Arial"/>
                <a:ea typeface="Arial"/>
                <a:cs typeface="Arial"/>
                <a:sym typeface="Arial"/>
              </a:rPr>
              <a:t>Data Wrangling and Pre-Processing </a:t>
            </a:r>
            <a:endParaRPr b="1" sz="2100">
              <a:solidFill>
                <a:srgbClr val="000000"/>
              </a:solidFill>
              <a:latin typeface="Arial"/>
              <a:ea typeface="Arial"/>
              <a:cs typeface="Arial"/>
              <a:sym typeface="Arial"/>
            </a:endParaRPr>
          </a:p>
        </p:txBody>
      </p:sp>
      <p:sp>
        <p:nvSpPr>
          <p:cNvPr id="158" name="Google Shape;158;p17"/>
          <p:cNvSpPr txBox="1"/>
          <p:nvPr>
            <p:ph idx="1" type="body"/>
          </p:nvPr>
        </p:nvSpPr>
        <p:spPr>
          <a:xfrm>
            <a:off x="64225" y="2"/>
            <a:ext cx="3993300" cy="5048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Building on the previously described dataset, the following steps were taken for deep learning model training.</a:t>
            </a:r>
            <a:endParaRPr b="1" i="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 Extraction</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Used </a:t>
            </a:r>
            <a:r>
              <a:rPr lang="en" sz="1100">
                <a:solidFill>
                  <a:srgbClr val="000000"/>
                </a:solidFill>
                <a:latin typeface="Arial"/>
                <a:ea typeface="Arial"/>
                <a:cs typeface="Arial"/>
                <a:sym typeface="Arial"/>
              </a:rPr>
              <a:t>Python</a:t>
            </a:r>
            <a:r>
              <a:rPr lang="en" sz="1100">
                <a:solidFill>
                  <a:srgbClr val="000000"/>
                </a:solidFill>
                <a:latin typeface="Arial"/>
                <a:ea typeface="Arial"/>
                <a:cs typeface="Arial"/>
                <a:sym typeface="Arial"/>
              </a:rPr>
              <a:t> </a:t>
            </a:r>
            <a:r>
              <a:rPr lang="en" sz="1100">
                <a:solidFill>
                  <a:srgbClr val="000000"/>
                </a:solidFill>
                <a:highlight>
                  <a:srgbClr val="FFFFFF"/>
                </a:highlight>
                <a:latin typeface="Arial"/>
                <a:ea typeface="Arial"/>
                <a:cs typeface="Arial"/>
                <a:sym typeface="Arial"/>
              </a:rPr>
              <a:t>zipfile</a:t>
            </a:r>
            <a:r>
              <a:rPr lang="en" sz="1100">
                <a:solidFill>
                  <a:srgbClr val="000000"/>
                </a:solidFill>
                <a:latin typeface="Arial"/>
                <a:ea typeface="Arial"/>
                <a:cs typeface="Arial"/>
                <a:sym typeface="Arial"/>
              </a:rPr>
              <a:t> library to extract contents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Organized into folders per class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Paths mapped using label driven for loops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Image Preprocessing</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Grayscale conversion for consistent visualization </a:t>
            </a:r>
            <a:r>
              <a:rPr lang="en" sz="1100">
                <a:solidFill>
                  <a:srgbClr val="000000"/>
                </a:solidFill>
                <a:highlight>
                  <a:schemeClr val="dk1"/>
                </a:highlight>
                <a:latin typeface="Arial"/>
                <a:ea typeface="Arial"/>
                <a:cs typeface="Arial"/>
                <a:sym typeface="Arial"/>
              </a:rPr>
              <a:t>(cv2.IMREAD_GRAYSCALE)</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Resized to </a:t>
            </a:r>
            <a:r>
              <a:rPr b="1" lang="en" sz="1100">
                <a:solidFill>
                  <a:srgbClr val="000000"/>
                </a:solidFill>
                <a:latin typeface="Arial"/>
                <a:ea typeface="Arial"/>
                <a:cs typeface="Arial"/>
                <a:sym typeface="Arial"/>
              </a:rPr>
              <a:t>224×224</a:t>
            </a:r>
            <a:r>
              <a:rPr lang="en" sz="1100">
                <a:solidFill>
                  <a:srgbClr val="000000"/>
                </a:solidFill>
                <a:latin typeface="Arial"/>
                <a:ea typeface="Arial"/>
                <a:cs typeface="Arial"/>
                <a:sym typeface="Arial"/>
              </a:rPr>
              <a:t> for model compatibility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Applied </a:t>
            </a:r>
            <a:r>
              <a:rPr b="1" lang="en" sz="1100">
                <a:solidFill>
                  <a:srgbClr val="000000"/>
                </a:solidFill>
                <a:latin typeface="Arial"/>
                <a:ea typeface="Arial"/>
                <a:cs typeface="Arial"/>
                <a:sym typeface="Arial"/>
              </a:rPr>
              <a:t>CLAHE</a:t>
            </a:r>
            <a:r>
              <a:rPr lang="en" sz="1100">
                <a:solidFill>
                  <a:srgbClr val="000000"/>
                </a:solidFill>
                <a:latin typeface="Arial"/>
                <a:ea typeface="Arial"/>
                <a:cs typeface="Arial"/>
                <a:sym typeface="Arial"/>
              </a:rPr>
              <a:t> for localized contrast enhancement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Normalized pixel values to [0,1] scale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700">
                <a:solidFill>
                  <a:srgbClr val="000000"/>
                </a:solidFill>
                <a:latin typeface="Arial"/>
                <a:ea typeface="Arial"/>
                <a:cs typeface="Arial"/>
                <a:sym typeface="Arial"/>
              </a:rPr>
              <a:t>Data Preparation</a:t>
            </a:r>
            <a:endParaRPr b="1" sz="17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Processed images stored in </a:t>
            </a:r>
            <a:r>
              <a:rPr lang="en" sz="1100">
                <a:solidFill>
                  <a:srgbClr val="000000"/>
                </a:solidFill>
                <a:highlight>
                  <a:schemeClr val="dk1"/>
                </a:highlight>
                <a:latin typeface="Arial"/>
                <a:ea typeface="Arial"/>
                <a:cs typeface="Arial"/>
                <a:sym typeface="Arial"/>
              </a:rPr>
              <a:t>X_train, X_test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Corresponding labels stored in </a:t>
            </a:r>
            <a:r>
              <a:rPr lang="en" sz="1100">
                <a:solidFill>
                  <a:srgbClr val="000000"/>
                </a:solidFill>
                <a:highlight>
                  <a:schemeClr val="dk1"/>
                </a:highlight>
                <a:latin typeface="Arial"/>
                <a:ea typeface="Arial"/>
                <a:cs typeface="Arial"/>
                <a:sym typeface="Arial"/>
              </a:rPr>
              <a:t>y_train, y_test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highlight>
                  <a:schemeClr val="dk1"/>
                </a:highlight>
                <a:latin typeface="Arial"/>
                <a:ea typeface="Arial"/>
                <a:cs typeface="Arial"/>
                <a:sym typeface="Arial"/>
              </a:rPr>
              <a:t>tqdm</a:t>
            </a:r>
            <a:r>
              <a:rPr lang="en" sz="1100">
                <a:solidFill>
                  <a:srgbClr val="000000"/>
                </a:solidFill>
                <a:latin typeface="Arial"/>
                <a:ea typeface="Arial"/>
                <a:cs typeface="Arial"/>
                <a:sym typeface="Arial"/>
              </a:rPr>
              <a:t> progress bar used for efficiency tracking</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59" name="Google Shape;159;p17"/>
          <p:cNvPicPr preferRelativeResize="0"/>
          <p:nvPr/>
        </p:nvPicPr>
        <p:blipFill>
          <a:blip r:embed="rId3">
            <a:alphaModFix/>
          </a:blip>
          <a:stretch>
            <a:fillRect/>
          </a:stretch>
        </p:blipFill>
        <p:spPr>
          <a:xfrm>
            <a:off x="5831888" y="3069525"/>
            <a:ext cx="2920775" cy="2066800"/>
          </a:xfrm>
          <a:prstGeom prst="rect">
            <a:avLst/>
          </a:prstGeom>
          <a:noFill/>
          <a:ln>
            <a:noFill/>
          </a:ln>
        </p:spPr>
      </p:pic>
      <p:pic>
        <p:nvPicPr>
          <p:cNvPr id="160" name="Google Shape;160;p17"/>
          <p:cNvPicPr preferRelativeResize="0"/>
          <p:nvPr/>
        </p:nvPicPr>
        <p:blipFill>
          <a:blip r:embed="rId4">
            <a:alphaModFix/>
          </a:blip>
          <a:stretch>
            <a:fillRect/>
          </a:stretch>
        </p:blipFill>
        <p:spPr>
          <a:xfrm>
            <a:off x="4868774" y="507900"/>
            <a:ext cx="3993301" cy="2561619"/>
          </a:xfrm>
          <a:prstGeom prst="rect">
            <a:avLst/>
          </a:prstGeom>
          <a:noFill/>
          <a:ln>
            <a:noFill/>
          </a:ln>
        </p:spPr>
      </p:pic>
      <p:sp>
        <p:nvSpPr>
          <p:cNvPr id="161" name="Google Shape;161;p17"/>
          <p:cNvSpPr txBox="1"/>
          <p:nvPr/>
        </p:nvSpPr>
        <p:spPr>
          <a:xfrm>
            <a:off x="4410700" y="3944425"/>
            <a:ext cx="12735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Image Before transformations</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4757100" y="-121925"/>
            <a:ext cx="40389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Arial"/>
                <a:ea typeface="Arial"/>
                <a:cs typeface="Arial"/>
                <a:sym typeface="Arial"/>
              </a:rPr>
              <a:t>Exploratory Data Analysis</a:t>
            </a:r>
            <a:r>
              <a:rPr b="1" lang="en">
                <a:solidFill>
                  <a:srgbClr val="000000"/>
                </a:solidFill>
                <a:latin typeface="Arial"/>
                <a:ea typeface="Arial"/>
                <a:cs typeface="Arial"/>
                <a:sym typeface="Arial"/>
              </a:rPr>
              <a:t> </a:t>
            </a:r>
            <a:endParaRPr b="1">
              <a:solidFill>
                <a:srgbClr val="000000"/>
              </a:solidFill>
              <a:latin typeface="Arial"/>
              <a:ea typeface="Arial"/>
              <a:cs typeface="Arial"/>
              <a:sym typeface="Arial"/>
            </a:endParaRPr>
          </a:p>
        </p:txBody>
      </p:sp>
      <p:sp>
        <p:nvSpPr>
          <p:cNvPr id="167" name="Google Shape;167;p18"/>
          <p:cNvSpPr txBox="1"/>
          <p:nvPr>
            <p:ph idx="1" type="body"/>
          </p:nvPr>
        </p:nvSpPr>
        <p:spPr>
          <a:xfrm>
            <a:off x="244325" y="132075"/>
            <a:ext cx="4673100" cy="4521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Visual Checks After Transformations</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Random MRI samples printed from training/testing sets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CLAHE preprocessing improved contrast in low-detail regions</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Dataset Shape</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Training set</a:t>
            </a:r>
            <a:r>
              <a:rPr lang="en" sz="1100">
                <a:solidFill>
                  <a:srgbClr val="000000"/>
                </a:solidFill>
                <a:latin typeface="Arial"/>
                <a:ea typeface="Arial"/>
                <a:cs typeface="Arial"/>
                <a:sym typeface="Arial"/>
              </a:rPr>
              <a:t>: 3,310 images at 224×224 pixels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Test set</a:t>
            </a:r>
            <a:r>
              <a:rPr lang="en" sz="1100">
                <a:solidFill>
                  <a:srgbClr val="000000"/>
                </a:solidFill>
                <a:latin typeface="Arial"/>
                <a:ea typeface="Arial"/>
                <a:cs typeface="Arial"/>
                <a:sym typeface="Arial"/>
              </a:rPr>
              <a:t>: 394 images at 224×224 pixels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68" name="Google Shape;168;p18"/>
          <p:cNvPicPr preferRelativeResize="0"/>
          <p:nvPr/>
        </p:nvPicPr>
        <p:blipFill>
          <a:blip r:embed="rId3">
            <a:alphaModFix/>
          </a:blip>
          <a:stretch>
            <a:fillRect/>
          </a:stretch>
        </p:blipFill>
        <p:spPr>
          <a:xfrm>
            <a:off x="105713" y="1349275"/>
            <a:ext cx="3329999" cy="1860074"/>
          </a:xfrm>
          <a:prstGeom prst="rect">
            <a:avLst/>
          </a:prstGeom>
          <a:noFill/>
          <a:ln>
            <a:noFill/>
          </a:ln>
        </p:spPr>
      </p:pic>
      <p:sp>
        <p:nvSpPr>
          <p:cNvPr id="169" name="Google Shape;169;p18"/>
          <p:cNvSpPr txBox="1"/>
          <p:nvPr/>
        </p:nvSpPr>
        <p:spPr>
          <a:xfrm>
            <a:off x="4527900" y="402975"/>
            <a:ext cx="4616100" cy="12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t>Class Balances</a:t>
            </a:r>
            <a:endParaRPr b="1" sz="1800"/>
          </a:p>
          <a:p>
            <a:pPr indent="-298450" lvl="0" marL="457200" rtl="0" algn="l">
              <a:lnSpc>
                <a:spcPct val="115000"/>
              </a:lnSpc>
              <a:spcBef>
                <a:spcPts val="1200"/>
              </a:spcBef>
              <a:spcAft>
                <a:spcPts val="0"/>
              </a:spcAft>
              <a:buSzPts val="1100"/>
              <a:buChar char="●"/>
            </a:pPr>
            <a:r>
              <a:rPr b="1" lang="en" sz="1100"/>
              <a:t>Training data</a:t>
            </a:r>
            <a:r>
              <a:rPr lang="en" sz="1100"/>
              <a:t>: Balanced across 4 categories</a:t>
            </a:r>
            <a:endParaRPr sz="1100"/>
          </a:p>
          <a:p>
            <a:pPr indent="-298450" lvl="0" marL="457200" rtl="0" algn="l">
              <a:lnSpc>
                <a:spcPct val="115000"/>
              </a:lnSpc>
              <a:spcBef>
                <a:spcPts val="0"/>
              </a:spcBef>
              <a:spcAft>
                <a:spcPts val="0"/>
              </a:spcAft>
              <a:buSzPts val="1100"/>
              <a:buChar char="●"/>
            </a:pPr>
            <a:r>
              <a:rPr b="1" lang="en" sz="1100"/>
              <a:t>Testing data</a:t>
            </a:r>
            <a:r>
              <a:rPr lang="en" sz="1100"/>
              <a:t>: Imbalanced  relied on precision, recall, F1-score for fair evaluation</a:t>
            </a:r>
            <a:endParaRPr sz="1300"/>
          </a:p>
        </p:txBody>
      </p:sp>
      <p:pic>
        <p:nvPicPr>
          <p:cNvPr id="170" name="Google Shape;170;p18"/>
          <p:cNvPicPr preferRelativeResize="0"/>
          <p:nvPr/>
        </p:nvPicPr>
        <p:blipFill>
          <a:blip r:embed="rId4">
            <a:alphaModFix/>
          </a:blip>
          <a:stretch>
            <a:fillRect/>
          </a:stretch>
        </p:blipFill>
        <p:spPr>
          <a:xfrm>
            <a:off x="3744237" y="1584895"/>
            <a:ext cx="3052901" cy="1973717"/>
          </a:xfrm>
          <a:prstGeom prst="rect">
            <a:avLst/>
          </a:prstGeom>
          <a:noFill/>
          <a:ln>
            <a:noFill/>
          </a:ln>
        </p:spPr>
      </p:pic>
      <p:pic>
        <p:nvPicPr>
          <p:cNvPr id="171" name="Google Shape;171;p18"/>
          <p:cNvPicPr preferRelativeResize="0"/>
          <p:nvPr/>
        </p:nvPicPr>
        <p:blipFill>
          <a:blip r:embed="rId5">
            <a:alphaModFix/>
          </a:blip>
          <a:stretch>
            <a:fillRect/>
          </a:stretch>
        </p:blipFill>
        <p:spPr>
          <a:xfrm>
            <a:off x="6091100" y="2951525"/>
            <a:ext cx="3052899" cy="197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idx="1" type="body"/>
          </p:nvPr>
        </p:nvSpPr>
        <p:spPr>
          <a:xfrm>
            <a:off x="106700" y="0"/>
            <a:ext cx="3439200" cy="4962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rPr>
              <a:t>Pixel Intensity Heatmaps</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Visualized brightness across scans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Bright regions linked to potential tumor presence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Aids interpretation and supports quality assurance before model training</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77" name="Google Shape;177;p19"/>
          <p:cNvPicPr preferRelativeResize="0"/>
          <p:nvPr/>
        </p:nvPicPr>
        <p:blipFill>
          <a:blip r:embed="rId3">
            <a:alphaModFix/>
          </a:blip>
          <a:stretch>
            <a:fillRect/>
          </a:stretch>
        </p:blipFill>
        <p:spPr>
          <a:xfrm>
            <a:off x="294825" y="1462675"/>
            <a:ext cx="2877175" cy="3280750"/>
          </a:xfrm>
          <a:prstGeom prst="rect">
            <a:avLst/>
          </a:prstGeom>
          <a:noFill/>
          <a:ln>
            <a:noFill/>
          </a:ln>
        </p:spPr>
      </p:pic>
      <p:sp>
        <p:nvSpPr>
          <p:cNvPr id="178" name="Google Shape;178;p19"/>
          <p:cNvSpPr txBox="1"/>
          <p:nvPr>
            <p:ph type="title"/>
          </p:nvPr>
        </p:nvSpPr>
        <p:spPr>
          <a:xfrm>
            <a:off x="5081450" y="4487700"/>
            <a:ext cx="41274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Exploratory Data Analysis</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p:txBody>
      </p:sp>
      <p:sp>
        <p:nvSpPr>
          <p:cNvPr id="179" name="Google Shape;179;p19"/>
          <p:cNvSpPr txBox="1"/>
          <p:nvPr/>
        </p:nvSpPr>
        <p:spPr>
          <a:xfrm>
            <a:off x="3982350" y="684900"/>
            <a:ext cx="4372200" cy="3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Calibri"/>
                <a:ea typeface="Calibri"/>
                <a:cs typeface="Calibri"/>
                <a:sym typeface="Calibri"/>
              </a:rPr>
              <a:t>RGB Conversion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Font typeface="Calibri"/>
              <a:buChar char="●"/>
            </a:pPr>
            <a:r>
              <a:rPr lang="en" sz="1100">
                <a:latin typeface="Calibri"/>
                <a:ea typeface="Calibri"/>
                <a:cs typeface="Calibri"/>
                <a:sym typeface="Calibri"/>
              </a:rPr>
              <a:t>Converted grayscale images to 3-channel 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Image arrays renamed: </a:t>
            </a:r>
            <a:r>
              <a:rPr lang="en" sz="1100">
                <a:highlight>
                  <a:schemeClr val="dk1"/>
                </a:highlight>
                <a:latin typeface="Calibri"/>
                <a:ea typeface="Calibri"/>
                <a:cs typeface="Calibri"/>
                <a:sym typeface="Calibri"/>
              </a:rPr>
              <a:t>X_train_rgb, X_test_rgb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Ensures compatibility with ImageNet-pretrained CNN models</a:t>
            </a:r>
            <a:endParaRPr sz="1100">
              <a:latin typeface="Calibri"/>
              <a:ea typeface="Calibri"/>
              <a:cs typeface="Calibri"/>
              <a:sym typeface="Calibri"/>
            </a:endParaRPr>
          </a:p>
          <a:p>
            <a:pPr indent="0" lvl="0" marL="457200" rtl="0" algn="l">
              <a:lnSpc>
                <a:spcPct val="115000"/>
              </a:lnSpc>
              <a:spcBef>
                <a:spcPts val="1200"/>
              </a:spcBef>
              <a:spcAft>
                <a:spcPts val="0"/>
              </a:spcAft>
              <a:buNone/>
            </a:pPr>
            <a:r>
              <a:t/>
            </a:r>
            <a:endParaRPr sz="1100">
              <a:latin typeface="Calibri"/>
              <a:ea typeface="Calibri"/>
              <a:cs typeface="Calibri"/>
              <a:sym typeface="Calibri"/>
            </a:endParaRPr>
          </a:p>
          <a:p>
            <a:pPr indent="0" lvl="0" marL="0" rtl="0" algn="l">
              <a:lnSpc>
                <a:spcPct val="115000"/>
              </a:lnSpc>
              <a:spcBef>
                <a:spcPts val="1200"/>
              </a:spcBef>
              <a:spcAft>
                <a:spcPts val="0"/>
              </a:spcAft>
              <a:buNone/>
            </a:pPr>
            <a:r>
              <a:rPr b="1" lang="en" sz="1800">
                <a:latin typeface="Calibri"/>
                <a:ea typeface="Calibri"/>
                <a:cs typeface="Calibri"/>
                <a:sym typeface="Calibri"/>
              </a:rPr>
              <a:t>Label Preparation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lang="en" sz="1100">
                <a:latin typeface="Calibri"/>
                <a:ea typeface="Calibri"/>
                <a:cs typeface="Calibri"/>
                <a:sym typeface="Calibri"/>
              </a:rPr>
              <a:t>Used </a:t>
            </a:r>
            <a:r>
              <a:rPr lang="en" sz="1100">
                <a:highlight>
                  <a:schemeClr val="dk1"/>
                </a:highlight>
                <a:latin typeface="Calibri"/>
                <a:ea typeface="Calibri"/>
                <a:cs typeface="Calibri"/>
                <a:sym typeface="Calibri"/>
              </a:rPr>
              <a:t>LabelEncoder() </a:t>
            </a:r>
            <a:r>
              <a:rPr lang="en" sz="1100">
                <a:latin typeface="Calibri"/>
                <a:ea typeface="Calibri"/>
                <a:cs typeface="Calibri"/>
                <a:sym typeface="Calibri"/>
              </a:rPr>
              <a:t>for numeric conversion of categories</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100">
                <a:latin typeface="Calibri"/>
                <a:ea typeface="Calibri"/>
                <a:cs typeface="Calibri"/>
                <a:sym typeface="Calibri"/>
              </a:rPr>
              <a:t>Created both encoded</a:t>
            </a:r>
            <a:r>
              <a:rPr lang="en" sz="1100">
                <a:highlight>
                  <a:schemeClr val="dk1"/>
                </a:highlight>
                <a:latin typeface="Calibri"/>
                <a:ea typeface="Calibri"/>
                <a:cs typeface="Calibri"/>
                <a:sym typeface="Calibri"/>
              </a:rPr>
              <a:t> (y_train_encoded, y_test_encoded)</a:t>
            </a:r>
            <a:r>
              <a:rPr lang="en" sz="1100">
                <a:latin typeface="Calibri"/>
                <a:ea typeface="Calibri"/>
                <a:cs typeface="Calibri"/>
                <a:sym typeface="Calibri"/>
              </a:rPr>
              <a:t> and one-hot versions </a:t>
            </a:r>
            <a:r>
              <a:rPr lang="en" sz="1100">
                <a:highlight>
                  <a:schemeClr val="dk1"/>
                </a:highlight>
                <a:latin typeface="Calibri"/>
                <a:ea typeface="Calibri"/>
                <a:cs typeface="Calibri"/>
                <a:sym typeface="Calibri"/>
              </a:rPr>
              <a:t>(y_train_cat, y_test_cat)</a:t>
            </a:r>
            <a:endParaRPr sz="1100">
              <a:highlight>
                <a:schemeClr val="dk1"/>
              </a:highlight>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3024150" y="369850"/>
            <a:ext cx="30570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 sz="2000">
                <a:solidFill>
                  <a:srgbClr val="000000"/>
                </a:solidFill>
                <a:latin typeface="Calibri"/>
                <a:ea typeface="Calibri"/>
                <a:cs typeface="Calibri"/>
                <a:sym typeface="Calibri"/>
              </a:rPr>
              <a:t>Model Selection &amp; Training</a:t>
            </a:r>
            <a:endParaRPr b="1">
              <a:solidFill>
                <a:srgbClr val="000000"/>
              </a:solidFill>
              <a:latin typeface="Calibri"/>
              <a:ea typeface="Calibri"/>
              <a:cs typeface="Calibri"/>
              <a:sym typeface="Calibri"/>
            </a:endParaRPr>
          </a:p>
        </p:txBody>
      </p:sp>
      <p:sp>
        <p:nvSpPr>
          <p:cNvPr id="185" name="Google Shape;185;p20"/>
          <p:cNvSpPr txBox="1"/>
          <p:nvPr>
            <p:ph idx="1" type="body"/>
          </p:nvPr>
        </p:nvSpPr>
        <p:spPr>
          <a:xfrm>
            <a:off x="0" y="548800"/>
            <a:ext cx="3024000" cy="4476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a:solidFill>
                  <a:srgbClr val="000000"/>
                </a:solidFill>
                <a:latin typeface="Arial"/>
                <a:ea typeface="Arial"/>
                <a:cs typeface="Arial"/>
                <a:sym typeface="Arial"/>
              </a:rPr>
              <a:t>ResNet50 Custom Model Setup</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t>
            </a:r>
            <a:r>
              <a:rPr b="1" lang="en" sz="1100">
                <a:solidFill>
                  <a:srgbClr val="000000"/>
                </a:solidFill>
                <a:latin typeface="Arial"/>
                <a:ea typeface="Arial"/>
                <a:cs typeface="Arial"/>
                <a:sym typeface="Arial"/>
              </a:rPr>
              <a:t>ImageNet</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Used</a:t>
            </a:r>
            <a:r>
              <a:rPr lang="en" sz="1100">
                <a:solidFill>
                  <a:srgbClr val="000000"/>
                </a:solidFill>
                <a:highlight>
                  <a:schemeClr val="dk1"/>
                </a:highlight>
                <a:latin typeface="Arial"/>
                <a:ea typeface="Arial"/>
                <a:cs typeface="Arial"/>
                <a:sym typeface="Arial"/>
              </a:rPr>
              <a:t> include_top=False</a:t>
            </a:r>
            <a:r>
              <a:rPr lang="en" sz="1100">
                <a:solidFill>
                  <a:srgbClr val="000000"/>
                </a:solidFill>
                <a:latin typeface="Arial"/>
                <a:ea typeface="Arial"/>
                <a:cs typeface="Arial"/>
                <a:sym typeface="Arial"/>
              </a:rPr>
              <a:t> to remove default classifier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212121"/>
                </a:solidFill>
                <a:highlight>
                  <a:schemeClr val="dk1"/>
                </a:highlight>
                <a:latin typeface="Arial"/>
                <a:ea typeface="Arial"/>
                <a:cs typeface="Arial"/>
                <a:sym typeface="Arial"/>
              </a:rPr>
              <a:t>res_net_model</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trainable </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 </a:t>
            </a:r>
            <a:r>
              <a:rPr b="1" lang="en" sz="1100">
                <a:solidFill>
                  <a:srgbClr val="1A7F37"/>
                </a:solidFill>
                <a:highlight>
                  <a:schemeClr val="dk1"/>
                </a:highlight>
                <a:latin typeface="Arial"/>
                <a:ea typeface="Arial"/>
                <a:cs typeface="Arial"/>
                <a:sym typeface="Arial"/>
              </a:rPr>
              <a:t>False</a:t>
            </a:r>
            <a:r>
              <a:rPr lang="en" sz="1100">
                <a:solidFill>
                  <a:srgbClr val="212121"/>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keep all the weights in </a:t>
            </a:r>
            <a:r>
              <a:rPr lang="en" sz="1100">
                <a:solidFill>
                  <a:srgbClr val="000000"/>
                </a:solidFill>
                <a:highlight>
                  <a:schemeClr val="dk1"/>
                </a:highlight>
                <a:latin typeface="Arial"/>
                <a:ea typeface="Arial"/>
                <a:cs typeface="Arial"/>
                <a:sym typeface="Arial"/>
              </a:rPr>
              <a:t>res_net_model</a:t>
            </a:r>
            <a:r>
              <a:rPr lang="en" sz="1100">
                <a:solidFill>
                  <a:srgbClr val="000000"/>
                </a:solidFill>
                <a:latin typeface="Arial"/>
                <a:ea typeface="Arial"/>
                <a:cs typeface="Arial"/>
                <a:sym typeface="Arial"/>
              </a:rPr>
              <a:t> unchanged during training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Added </a:t>
            </a:r>
            <a:r>
              <a:rPr b="1" lang="en" sz="1100">
                <a:solidFill>
                  <a:srgbClr val="000000"/>
                </a:solidFill>
                <a:highlight>
                  <a:schemeClr val="dk1"/>
                </a:highlight>
                <a:latin typeface="Arial"/>
                <a:ea typeface="Arial"/>
                <a:cs typeface="Arial"/>
                <a:sym typeface="Arial"/>
              </a:rPr>
              <a:t>GlobalAveragePooling2D</a:t>
            </a:r>
            <a:r>
              <a:rPr lang="en" sz="1100">
                <a:solidFill>
                  <a:srgbClr val="000000"/>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to compress features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Dense(128) layer with </a:t>
            </a:r>
            <a:r>
              <a:rPr b="1" lang="en" sz="1100">
                <a:solidFill>
                  <a:srgbClr val="000000"/>
                </a:solidFill>
                <a:latin typeface="Arial"/>
                <a:ea typeface="Arial"/>
                <a:cs typeface="Arial"/>
                <a:sym typeface="Arial"/>
              </a:rPr>
              <a:t>ReLU</a:t>
            </a:r>
            <a:r>
              <a:rPr lang="en" sz="1100">
                <a:solidFill>
                  <a:srgbClr val="000000"/>
                </a:solidFill>
                <a:latin typeface="Arial"/>
                <a:ea typeface="Arial"/>
                <a:cs typeface="Arial"/>
                <a:sym typeface="Arial"/>
              </a:rPr>
              <a:t> activation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Dropout(0.25)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Dense(4) with </a:t>
            </a:r>
            <a:r>
              <a:rPr b="1" lang="en" sz="1100">
                <a:solidFill>
                  <a:srgbClr val="000000"/>
                </a:solidFill>
                <a:latin typeface="Arial"/>
                <a:ea typeface="Arial"/>
                <a:cs typeface="Arial"/>
                <a:sym typeface="Arial"/>
              </a:rPr>
              <a:t>Softmax</a:t>
            </a:r>
            <a:r>
              <a:rPr lang="en" sz="1100">
                <a:solidFill>
                  <a:srgbClr val="000000"/>
                </a:solidFill>
                <a:latin typeface="Arial"/>
                <a:ea typeface="Arial"/>
                <a:cs typeface="Arial"/>
                <a:sym typeface="Arial"/>
              </a:rPr>
              <a:t> activation for 4-class prediction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Compiled with </a:t>
            </a:r>
            <a:r>
              <a:rPr b="1" lang="en" sz="1100">
                <a:solidFill>
                  <a:srgbClr val="000000"/>
                </a:solidFill>
                <a:latin typeface="Arial"/>
                <a:ea typeface="Arial"/>
                <a:cs typeface="Arial"/>
                <a:sym typeface="Arial"/>
              </a:rPr>
              <a:t>Adam</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categorical cross-entropy</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accuracy</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Trained on </a:t>
            </a:r>
            <a:r>
              <a:rPr lang="en" sz="1100">
                <a:solidFill>
                  <a:srgbClr val="000000"/>
                </a:solidFill>
                <a:highlight>
                  <a:schemeClr val="dk1"/>
                </a:highlight>
                <a:latin typeface="Arial"/>
                <a:ea typeface="Arial"/>
                <a:cs typeface="Arial"/>
                <a:sym typeface="Arial"/>
              </a:rPr>
              <a:t>X_train_rgb </a:t>
            </a:r>
            <a:r>
              <a:rPr lang="en" sz="1100">
                <a:solidFill>
                  <a:srgbClr val="000000"/>
                </a:solidFill>
                <a:latin typeface="Arial"/>
                <a:ea typeface="Arial"/>
                <a:cs typeface="Arial"/>
                <a:sym typeface="Arial"/>
              </a:rPr>
              <a:t>and </a:t>
            </a:r>
            <a:r>
              <a:rPr lang="en" sz="1100">
                <a:solidFill>
                  <a:srgbClr val="000000"/>
                </a:solidFill>
                <a:highlight>
                  <a:schemeClr val="dk1"/>
                </a:highlight>
                <a:latin typeface="Arial"/>
                <a:ea typeface="Arial"/>
                <a:cs typeface="Arial"/>
                <a:sym typeface="Arial"/>
              </a:rPr>
              <a:t>y_train_cat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Purpose: Balanced depth with strong feature learning, suited for smaller dataset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86" name="Google Shape;186;p20"/>
          <p:cNvSpPr txBox="1"/>
          <p:nvPr/>
        </p:nvSpPr>
        <p:spPr>
          <a:xfrm>
            <a:off x="3043500" y="1497875"/>
            <a:ext cx="3057000" cy="3527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t> to replace default classifier</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Dropout(0.5) for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for final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Test deeper architecture vs. smaller neuron count for performance</a:t>
            </a:r>
            <a:endParaRPr sz="1100"/>
          </a:p>
        </p:txBody>
      </p:sp>
      <p:sp>
        <p:nvSpPr>
          <p:cNvPr id="187" name="Google Shape;187;p20"/>
          <p:cNvSpPr txBox="1"/>
          <p:nvPr/>
        </p:nvSpPr>
        <p:spPr>
          <a:xfrm>
            <a:off x="6100500" y="548825"/>
            <a:ext cx="2695500" cy="447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highlight>
                  <a:schemeClr val="dk1"/>
                </a:highlight>
              </a:rPr>
              <a:t> </a:t>
            </a:r>
            <a:r>
              <a:rPr lang="en" sz="1100"/>
              <a:t>to insert custom classifier</a:t>
            </a:r>
            <a:endParaRPr sz="1100"/>
          </a:p>
          <a:p>
            <a:pPr indent="-298450" lvl="0" marL="457200" rtl="0" algn="l">
              <a:lnSpc>
                <a:spcPct val="115000"/>
              </a:lnSpc>
              <a:spcBef>
                <a:spcPts val="0"/>
              </a:spcBef>
              <a:spcAft>
                <a:spcPts val="0"/>
              </a:spcAft>
              <a:buSzPts val="1100"/>
              <a:buChar char="●"/>
            </a:pPr>
            <a:r>
              <a:rPr lang="en" sz="1100"/>
              <a:t>Added </a:t>
            </a:r>
            <a:r>
              <a:rPr b="1" lang="en" sz="1100">
                <a:highlight>
                  <a:schemeClr val="dk1"/>
                </a:highlight>
              </a:rPr>
              <a:t>GlobalAveragePooling2D</a:t>
            </a:r>
            <a:r>
              <a:rPr lang="en" sz="1100"/>
              <a:t> layer for shape and texture focus</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Dropout(0.3) for light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activation for class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Explore modular feature extraction and channel wise learning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127000" y="853000"/>
            <a:ext cx="4853100" cy="17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Strategy</a:t>
            </a:r>
            <a:endParaRPr b="1" sz="1100"/>
          </a:p>
          <a:p>
            <a:pPr indent="-298450" lvl="0" marL="457200" rtl="0" algn="l">
              <a:lnSpc>
                <a:spcPct val="115000"/>
              </a:lnSpc>
              <a:spcBef>
                <a:spcPts val="1200"/>
              </a:spcBef>
              <a:spcAft>
                <a:spcPts val="0"/>
              </a:spcAft>
              <a:buSzPts val="1100"/>
              <a:buChar char="●"/>
            </a:pPr>
            <a:r>
              <a:rPr lang="en" sz="1100"/>
              <a:t>Created prediction function for modular evaluation</a:t>
            </a:r>
            <a:endParaRPr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np.argmax</a:t>
            </a:r>
            <a:r>
              <a:rPr lang="en" sz="1100">
                <a:highlight>
                  <a:schemeClr val="dk1"/>
                </a:highlight>
              </a:rPr>
              <a:t> </a:t>
            </a:r>
            <a:r>
              <a:rPr lang="en" sz="1100"/>
              <a:t>on model outputs to identify class predictions</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3" name="Google Shape;193;p21"/>
          <p:cNvSpPr txBox="1"/>
          <p:nvPr/>
        </p:nvSpPr>
        <p:spPr>
          <a:xfrm>
            <a:off x="81625" y="102050"/>
            <a:ext cx="53634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b="1" lang="en" sz="2100">
                <a:latin typeface="Calibri"/>
                <a:ea typeface="Calibri"/>
                <a:cs typeface="Calibri"/>
                <a:sym typeface="Calibri"/>
              </a:rPr>
              <a:t>Model Predictions and Evaluations</a:t>
            </a:r>
            <a:endParaRPr b="1" sz="2100">
              <a:latin typeface="Calibri"/>
              <a:ea typeface="Calibri"/>
              <a:cs typeface="Calibri"/>
              <a:sym typeface="Calibri"/>
            </a:endParaRPr>
          </a:p>
          <a:p>
            <a:pPr indent="0" lvl="0" marL="0" rtl="0" algn="l">
              <a:spcBef>
                <a:spcPts val="600"/>
              </a:spcBef>
              <a:spcAft>
                <a:spcPts val="0"/>
              </a:spcAft>
              <a:buNone/>
            </a:pPr>
            <a:r>
              <a:t/>
            </a:r>
            <a:endParaRPr sz="1300">
              <a:solidFill>
                <a:schemeClr val="dk2"/>
              </a:solidFill>
              <a:latin typeface="Calibri"/>
              <a:ea typeface="Calibri"/>
              <a:cs typeface="Calibri"/>
              <a:sym typeface="Calibri"/>
            </a:endParaRPr>
          </a:p>
        </p:txBody>
      </p:sp>
      <p:sp>
        <p:nvSpPr>
          <p:cNvPr id="194" name="Google Shape;194;p21"/>
          <p:cNvSpPr txBox="1"/>
          <p:nvPr/>
        </p:nvSpPr>
        <p:spPr>
          <a:xfrm>
            <a:off x="127000" y="2565100"/>
            <a:ext cx="29028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ResNet50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64%</a:t>
            </a:r>
            <a:endParaRPr sz="1100"/>
          </a:p>
          <a:p>
            <a:pPr indent="-298450" lvl="0" marL="457200" rtl="0" algn="l">
              <a:lnSpc>
                <a:spcPct val="115000"/>
              </a:lnSpc>
              <a:spcBef>
                <a:spcPts val="0"/>
              </a:spcBef>
              <a:spcAft>
                <a:spcPts val="0"/>
              </a:spcAft>
              <a:buSzPts val="1100"/>
              <a:buChar char="●"/>
            </a:pPr>
            <a:r>
              <a:rPr b="1" lang="en" sz="1100"/>
              <a:t>Recall</a:t>
            </a:r>
            <a:r>
              <a:rPr lang="en" sz="1100"/>
              <a:t>: 59%</a:t>
            </a:r>
            <a:endParaRPr sz="1100"/>
          </a:p>
          <a:p>
            <a:pPr indent="-298450" lvl="0" marL="457200" rtl="0" algn="l">
              <a:lnSpc>
                <a:spcPct val="115000"/>
              </a:lnSpc>
              <a:spcBef>
                <a:spcPts val="0"/>
              </a:spcBef>
              <a:spcAft>
                <a:spcPts val="0"/>
              </a:spcAft>
              <a:buSzPts val="1100"/>
              <a:buChar char="●"/>
            </a:pPr>
            <a:r>
              <a:rPr b="1" lang="en" sz="1100"/>
              <a:t>F1-Score</a:t>
            </a:r>
            <a:r>
              <a:rPr lang="en" sz="1100"/>
              <a:t>: 60%</a:t>
            </a:r>
            <a:endParaRPr sz="1100"/>
          </a:p>
          <a:p>
            <a:pPr indent="-298450" lvl="0" marL="457200" rtl="0" algn="l">
              <a:lnSpc>
                <a:spcPct val="115000"/>
              </a:lnSpc>
              <a:spcBef>
                <a:spcPts val="0"/>
              </a:spcBef>
              <a:spcAft>
                <a:spcPts val="0"/>
              </a:spcAft>
              <a:buSzPts val="1100"/>
              <a:buChar char="●"/>
            </a:pPr>
            <a:r>
              <a:rPr b="1" lang="en" sz="1100"/>
              <a:t>Accuracy</a:t>
            </a:r>
            <a:r>
              <a:rPr lang="en" sz="1100"/>
              <a:t>: 59%</a:t>
            </a:r>
            <a:endParaRPr sz="1100"/>
          </a:p>
          <a:p>
            <a:pPr indent="-298450" lvl="0" marL="457200" rtl="0" algn="l">
              <a:lnSpc>
                <a:spcPct val="115000"/>
              </a:lnSpc>
              <a:spcBef>
                <a:spcPts val="0"/>
              </a:spcBef>
              <a:spcAft>
                <a:spcPts val="0"/>
              </a:spcAft>
              <a:buSzPts val="1100"/>
              <a:buChar char="●"/>
            </a:pPr>
            <a:r>
              <a:rPr lang="en" sz="1100"/>
              <a:t>Struggled to classify tumors reliably</a:t>
            </a:r>
            <a:endParaRPr sz="1100"/>
          </a:p>
          <a:p>
            <a:pPr indent="-298450" lvl="0" marL="457200" rtl="0" algn="l">
              <a:lnSpc>
                <a:spcPct val="115000"/>
              </a:lnSpc>
              <a:spcBef>
                <a:spcPts val="0"/>
              </a:spcBef>
              <a:spcAft>
                <a:spcPts val="0"/>
              </a:spcAft>
              <a:buSzPts val="1100"/>
              <a:buChar char="●"/>
            </a:pPr>
            <a:r>
              <a:rPr lang="en" sz="1100"/>
              <a:t>Fewer layers with more neurons led to overfitting</a:t>
            </a:r>
            <a:endParaRPr sz="1100"/>
          </a:p>
          <a:p>
            <a:pPr indent="-298450" lvl="0" marL="457200" rtl="0" algn="l">
              <a:lnSpc>
                <a:spcPct val="115000"/>
              </a:lnSpc>
              <a:spcBef>
                <a:spcPts val="0"/>
              </a:spcBef>
              <a:spcAft>
                <a:spcPts val="0"/>
              </a:spcAft>
              <a:buSzPts val="1100"/>
              <a:buChar char="●"/>
            </a:pPr>
            <a:r>
              <a:rPr b="1" lang="en" sz="1100"/>
              <a:t>Conclusion</a:t>
            </a:r>
            <a:r>
              <a:rPr lang="en" sz="1100"/>
              <a:t>: Underperformed with medical images (MRI scans).</a:t>
            </a:r>
            <a:endParaRPr sz="1300">
              <a:latin typeface="Calibri"/>
              <a:ea typeface="Calibri"/>
              <a:cs typeface="Calibri"/>
              <a:sym typeface="Calibri"/>
            </a:endParaRPr>
          </a:p>
        </p:txBody>
      </p:sp>
      <p:sp>
        <p:nvSpPr>
          <p:cNvPr id="195" name="Google Shape;195;p21"/>
          <p:cNvSpPr txBox="1"/>
          <p:nvPr/>
        </p:nvSpPr>
        <p:spPr>
          <a:xfrm>
            <a:off x="3104725" y="2565100"/>
            <a:ext cx="29028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88.54%</a:t>
            </a:r>
            <a:endParaRPr sz="1100"/>
          </a:p>
          <a:p>
            <a:pPr indent="-298450" lvl="0" marL="457200" rtl="0" algn="l">
              <a:lnSpc>
                <a:spcPct val="115000"/>
              </a:lnSpc>
              <a:spcBef>
                <a:spcPts val="0"/>
              </a:spcBef>
              <a:spcAft>
                <a:spcPts val="0"/>
              </a:spcAft>
              <a:buSzPts val="1100"/>
              <a:buChar char="●"/>
            </a:pPr>
            <a:r>
              <a:rPr b="1" lang="en" sz="1100"/>
              <a:t>Recall</a:t>
            </a:r>
            <a:r>
              <a:rPr lang="en" sz="1100"/>
              <a:t>: 88%</a:t>
            </a:r>
            <a:endParaRPr sz="1100"/>
          </a:p>
          <a:p>
            <a:pPr indent="-298450" lvl="0" marL="457200" rtl="0" algn="l">
              <a:lnSpc>
                <a:spcPct val="115000"/>
              </a:lnSpc>
              <a:spcBef>
                <a:spcPts val="0"/>
              </a:spcBef>
              <a:spcAft>
                <a:spcPts val="0"/>
              </a:spcAft>
              <a:buSzPts val="1100"/>
              <a:buChar char="●"/>
            </a:pPr>
            <a:r>
              <a:rPr b="1" lang="en" sz="1100"/>
              <a:t>F1-Score</a:t>
            </a:r>
            <a:r>
              <a:rPr lang="en" sz="1100"/>
              <a:t>: 88%</a:t>
            </a:r>
            <a:endParaRPr sz="1100"/>
          </a:p>
          <a:p>
            <a:pPr indent="-298450" lvl="0" marL="457200" rtl="0" algn="l">
              <a:lnSpc>
                <a:spcPct val="115000"/>
              </a:lnSpc>
              <a:spcBef>
                <a:spcPts val="0"/>
              </a:spcBef>
              <a:spcAft>
                <a:spcPts val="0"/>
              </a:spcAft>
              <a:buSzPts val="1100"/>
              <a:buChar char="●"/>
            </a:pPr>
            <a:r>
              <a:rPr b="1" lang="en" sz="1100"/>
              <a:t>Accuracy</a:t>
            </a:r>
            <a:r>
              <a:rPr lang="en" sz="1100"/>
              <a:t>: 88%</a:t>
            </a:r>
            <a:endParaRPr sz="1100"/>
          </a:p>
          <a:p>
            <a:pPr indent="-298450" lvl="0" marL="457200" rtl="0" algn="l">
              <a:lnSpc>
                <a:spcPct val="115000"/>
              </a:lnSpc>
              <a:spcBef>
                <a:spcPts val="0"/>
              </a:spcBef>
              <a:spcAft>
                <a:spcPts val="0"/>
              </a:spcAft>
              <a:buSzPts val="1100"/>
              <a:buChar char="●"/>
            </a:pPr>
            <a:r>
              <a:rPr lang="en" sz="1100"/>
              <a:t>Deep architecture captured complex tumor patterns</a:t>
            </a:r>
            <a:endParaRPr sz="1100"/>
          </a:p>
          <a:p>
            <a:pPr indent="-298450" lvl="0" marL="457200" rtl="0" algn="l">
              <a:lnSpc>
                <a:spcPct val="115000"/>
              </a:lnSpc>
              <a:spcBef>
                <a:spcPts val="0"/>
              </a:spcBef>
              <a:spcAft>
                <a:spcPts val="0"/>
              </a:spcAft>
              <a:buSzPts val="1100"/>
              <a:buChar char="●"/>
            </a:pPr>
            <a:r>
              <a:rPr lang="en" sz="1100"/>
              <a:t>Balanced generalization across all classes</a:t>
            </a:r>
            <a:endParaRPr sz="1100"/>
          </a:p>
          <a:p>
            <a:pPr indent="-298450" lvl="0" marL="457200" rtl="0" algn="l">
              <a:lnSpc>
                <a:spcPct val="115000"/>
              </a:lnSpc>
              <a:spcBef>
                <a:spcPts val="0"/>
              </a:spcBef>
              <a:spcAft>
                <a:spcPts val="0"/>
              </a:spcAft>
              <a:buSzPts val="1100"/>
              <a:buChar char="●"/>
            </a:pPr>
            <a:r>
              <a:rPr b="1" lang="en" sz="1100"/>
              <a:t>Conclusion</a:t>
            </a:r>
            <a:r>
              <a:rPr lang="en" sz="1100"/>
              <a:t>: Strong performance with MRI scans.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6" name="Google Shape;196;p21"/>
          <p:cNvSpPr txBox="1"/>
          <p:nvPr/>
        </p:nvSpPr>
        <p:spPr>
          <a:xfrm>
            <a:off x="6082450" y="2565100"/>
            <a:ext cx="30390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89.35%</a:t>
            </a:r>
            <a:endParaRPr sz="1100"/>
          </a:p>
          <a:p>
            <a:pPr indent="-298450" lvl="0" marL="457200" rtl="0" algn="l">
              <a:lnSpc>
                <a:spcPct val="115000"/>
              </a:lnSpc>
              <a:spcBef>
                <a:spcPts val="0"/>
              </a:spcBef>
              <a:spcAft>
                <a:spcPts val="0"/>
              </a:spcAft>
              <a:buSzPts val="1100"/>
              <a:buChar char="●"/>
            </a:pPr>
            <a:r>
              <a:rPr b="1" lang="en" sz="1100"/>
              <a:t>Recall</a:t>
            </a:r>
            <a:r>
              <a:rPr lang="en" sz="1100"/>
              <a:t>: 89%</a:t>
            </a:r>
            <a:endParaRPr sz="1100"/>
          </a:p>
          <a:p>
            <a:pPr indent="-298450" lvl="0" marL="457200" rtl="0" algn="l">
              <a:lnSpc>
                <a:spcPct val="115000"/>
              </a:lnSpc>
              <a:spcBef>
                <a:spcPts val="0"/>
              </a:spcBef>
              <a:spcAft>
                <a:spcPts val="0"/>
              </a:spcAft>
              <a:buSzPts val="1100"/>
              <a:buChar char="●"/>
            </a:pPr>
            <a:r>
              <a:rPr b="1" lang="en" sz="1100"/>
              <a:t>F1-Score</a:t>
            </a:r>
            <a:r>
              <a:rPr lang="en" sz="1100"/>
              <a:t>: 89%</a:t>
            </a:r>
            <a:endParaRPr sz="1100"/>
          </a:p>
          <a:p>
            <a:pPr indent="-298450" lvl="0" marL="457200" rtl="0" algn="l">
              <a:lnSpc>
                <a:spcPct val="115000"/>
              </a:lnSpc>
              <a:spcBef>
                <a:spcPts val="0"/>
              </a:spcBef>
              <a:spcAft>
                <a:spcPts val="0"/>
              </a:spcAft>
              <a:buSzPts val="1100"/>
              <a:buChar char="●"/>
            </a:pPr>
            <a:r>
              <a:rPr b="1" lang="en" sz="1100"/>
              <a:t>Accuracy</a:t>
            </a:r>
            <a:r>
              <a:rPr lang="en" sz="1100"/>
              <a:t>: 89%</a:t>
            </a:r>
            <a:endParaRPr sz="1100"/>
          </a:p>
          <a:p>
            <a:pPr indent="-298450" lvl="0" marL="457200" rtl="0" algn="l">
              <a:lnSpc>
                <a:spcPct val="115000"/>
              </a:lnSpc>
              <a:spcBef>
                <a:spcPts val="0"/>
              </a:spcBef>
              <a:spcAft>
                <a:spcPts val="0"/>
              </a:spcAft>
              <a:buSzPts val="1100"/>
              <a:buChar char="●"/>
            </a:pPr>
            <a:r>
              <a:rPr lang="en" sz="1100"/>
              <a:t>Modular learning boosted subtle detail detection</a:t>
            </a:r>
            <a:endParaRPr sz="1100"/>
          </a:p>
          <a:p>
            <a:pPr indent="-298450" lvl="0" marL="457200" rtl="0" algn="l">
              <a:lnSpc>
                <a:spcPct val="115000"/>
              </a:lnSpc>
              <a:spcBef>
                <a:spcPts val="0"/>
              </a:spcBef>
              <a:spcAft>
                <a:spcPts val="0"/>
              </a:spcAft>
              <a:buSzPts val="1100"/>
              <a:buChar char="●"/>
            </a:pPr>
            <a:r>
              <a:rPr lang="en" sz="1100"/>
              <a:t>Slight edge over DenseNet121 in all metrics</a:t>
            </a:r>
            <a:endParaRPr sz="1100"/>
          </a:p>
          <a:p>
            <a:pPr indent="-298450" lvl="0" marL="457200" rtl="0" algn="l">
              <a:lnSpc>
                <a:spcPct val="115000"/>
              </a:lnSpc>
              <a:spcBef>
                <a:spcPts val="0"/>
              </a:spcBef>
              <a:spcAft>
                <a:spcPts val="0"/>
              </a:spcAft>
              <a:buSzPts val="1100"/>
              <a:buChar char="●"/>
            </a:pPr>
            <a:r>
              <a:rPr b="1" lang="en" sz="1100"/>
              <a:t>Conclusion</a:t>
            </a:r>
            <a:r>
              <a:rPr lang="en" sz="1100"/>
              <a:t>: Top-performing model ideal for further fine-tuning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7" name="Google Shape;197;p21"/>
          <p:cNvSpPr txBox="1"/>
          <p:nvPr/>
        </p:nvSpPr>
        <p:spPr>
          <a:xfrm>
            <a:off x="4980100" y="102050"/>
            <a:ext cx="3964200" cy="22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Evaluation Strategy</a:t>
            </a:r>
            <a:endParaRPr b="1" sz="1300"/>
          </a:p>
          <a:p>
            <a:pPr indent="-298450" lvl="0" marL="457200" rtl="0" algn="l">
              <a:lnSpc>
                <a:spcPct val="115000"/>
              </a:lnSpc>
              <a:spcBef>
                <a:spcPts val="1200"/>
              </a:spcBef>
              <a:spcAft>
                <a:spcPts val="0"/>
              </a:spcAft>
              <a:buSzPts val="1100"/>
              <a:buChar char="●"/>
            </a:pPr>
            <a:r>
              <a:rPr lang="en" sz="1100"/>
              <a:t>Created a function called </a:t>
            </a:r>
            <a:r>
              <a:rPr lang="en" sz="1100">
                <a:highlight>
                  <a:schemeClr val="dk1"/>
                </a:highlight>
                <a:latin typeface="Roboto Mono"/>
                <a:ea typeface="Roboto Mono"/>
                <a:cs typeface="Roboto Mono"/>
                <a:sym typeface="Roboto Mono"/>
              </a:rPr>
              <a:t>evaluate()</a:t>
            </a:r>
            <a:r>
              <a:rPr lang="en" sz="1100">
                <a:highlight>
                  <a:schemeClr val="dk1"/>
                </a:highlight>
              </a:rPr>
              <a:t> </a:t>
            </a:r>
            <a:r>
              <a:rPr lang="en" sz="1100"/>
              <a:t> for model performance</a:t>
            </a:r>
            <a:endParaRPr sz="1100"/>
          </a:p>
          <a:p>
            <a:pPr indent="-298450" lvl="1" marL="914400" rtl="0" algn="l">
              <a:lnSpc>
                <a:spcPct val="115000"/>
              </a:lnSpc>
              <a:spcBef>
                <a:spcPts val="0"/>
              </a:spcBef>
              <a:spcAft>
                <a:spcPts val="0"/>
              </a:spcAft>
              <a:buClr>
                <a:srgbClr val="212121"/>
              </a:buClr>
              <a:buSzPts val="1100"/>
              <a:buChar char="○"/>
            </a:pPr>
            <a:r>
              <a:rPr lang="en" sz="1100"/>
              <a:t>Used </a:t>
            </a:r>
            <a:r>
              <a:rPr lang="en" sz="1100">
                <a:highlight>
                  <a:schemeClr val="dk1"/>
                </a:highlight>
                <a:latin typeface="Roboto Mono"/>
                <a:ea typeface="Roboto Mono"/>
                <a:cs typeface="Roboto Mono"/>
                <a:sym typeface="Roboto Mono"/>
              </a:rPr>
              <a:t>classification_report</a:t>
            </a:r>
            <a:r>
              <a:rPr lang="en" sz="1100">
                <a:highlight>
                  <a:schemeClr val="dk1"/>
                </a:highlight>
              </a:rPr>
              <a:t> </a:t>
            </a:r>
            <a:r>
              <a:rPr lang="en" sz="1100"/>
              <a:t>from </a:t>
            </a:r>
            <a:r>
              <a:rPr lang="en" sz="1100">
                <a:highlight>
                  <a:schemeClr val="dk1"/>
                </a:highlight>
                <a:latin typeface="Roboto Mono"/>
                <a:ea typeface="Roboto Mono"/>
                <a:cs typeface="Roboto Mono"/>
                <a:sym typeface="Roboto Mono"/>
              </a:rPr>
              <a:t>sklearn</a:t>
            </a:r>
            <a:r>
              <a:rPr lang="en" sz="1100"/>
              <a:t> to extract:</a:t>
            </a:r>
            <a:endParaRPr sz="1100"/>
          </a:p>
          <a:p>
            <a:pPr indent="-298450" lvl="1" marL="914400" rtl="0" algn="l">
              <a:lnSpc>
                <a:spcPct val="115000"/>
              </a:lnSpc>
              <a:spcBef>
                <a:spcPts val="0"/>
              </a:spcBef>
              <a:spcAft>
                <a:spcPts val="0"/>
              </a:spcAft>
              <a:buClr>
                <a:srgbClr val="212121"/>
              </a:buClr>
              <a:buSzPts val="1100"/>
              <a:buChar char="○"/>
            </a:pPr>
            <a:r>
              <a:rPr b="1" lang="en" sz="1100"/>
              <a:t>Precision</a:t>
            </a:r>
            <a:r>
              <a:rPr lang="en" sz="1100"/>
              <a:t>, </a:t>
            </a:r>
            <a:r>
              <a:rPr b="1" lang="en" sz="1100"/>
              <a:t>Recall</a:t>
            </a:r>
            <a:r>
              <a:rPr lang="en" sz="1100"/>
              <a:t>, </a:t>
            </a:r>
            <a:r>
              <a:rPr b="1" lang="en" sz="1100"/>
              <a:t>F1-Score</a:t>
            </a:r>
            <a:r>
              <a:rPr lang="en" sz="1100"/>
              <a:t>  converted to percentages</a:t>
            </a:r>
            <a:endParaRPr sz="1100"/>
          </a:p>
          <a:p>
            <a:pPr indent="-298450" lvl="1" marL="914400" rtl="0" algn="l">
              <a:lnSpc>
                <a:spcPct val="115000"/>
              </a:lnSpc>
              <a:spcBef>
                <a:spcPts val="0"/>
              </a:spcBef>
              <a:spcAft>
                <a:spcPts val="0"/>
              </a:spcAft>
              <a:buClr>
                <a:srgbClr val="212121"/>
              </a:buClr>
              <a:buSzPts val="1100"/>
              <a:buChar char="○"/>
            </a:pPr>
            <a:r>
              <a:rPr lang="en" sz="1100"/>
              <a:t>Focused on clinically relevant metrics due to test set imbalance</a:t>
            </a:r>
            <a:endParaRPr sz="1100"/>
          </a:p>
          <a:p>
            <a:pPr indent="-298450" lvl="0" marL="457200" rtl="0" algn="l">
              <a:lnSpc>
                <a:spcPct val="115000"/>
              </a:lnSpc>
              <a:spcBef>
                <a:spcPts val="0"/>
              </a:spcBef>
              <a:spcAft>
                <a:spcPts val="0"/>
              </a:spcAft>
              <a:buSzPts val="1100"/>
              <a:buChar char="●"/>
            </a:pPr>
            <a:r>
              <a:rPr lang="en" sz="1100"/>
              <a:t>Added separate </a:t>
            </a:r>
            <a:r>
              <a:rPr lang="en" sz="1100">
                <a:highlight>
                  <a:schemeClr val="dk1"/>
                </a:highlight>
                <a:latin typeface="Roboto Mono"/>
                <a:ea typeface="Roboto Mono"/>
                <a:cs typeface="Roboto Mono"/>
                <a:sym typeface="Roboto Mono"/>
              </a:rPr>
              <a:t>accuracy()</a:t>
            </a:r>
            <a:r>
              <a:rPr lang="en" sz="1100"/>
              <a:t> function</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95275" y="668450"/>
            <a:ext cx="2800800" cy="2784600"/>
          </a:xfrm>
          <a:prstGeom prst="rect">
            <a:avLst/>
          </a:prstGeom>
          <a:noFill/>
          <a:ln>
            <a:noFill/>
          </a:ln>
        </p:spPr>
      </p:pic>
      <p:pic>
        <p:nvPicPr>
          <p:cNvPr id="203" name="Google Shape;203;p22"/>
          <p:cNvPicPr preferRelativeResize="0"/>
          <p:nvPr/>
        </p:nvPicPr>
        <p:blipFill>
          <a:blip r:embed="rId4">
            <a:alphaModFix/>
          </a:blip>
          <a:stretch>
            <a:fillRect/>
          </a:stretch>
        </p:blipFill>
        <p:spPr>
          <a:xfrm>
            <a:off x="3095774" y="668450"/>
            <a:ext cx="2839063" cy="2784600"/>
          </a:xfrm>
          <a:prstGeom prst="rect">
            <a:avLst/>
          </a:prstGeom>
          <a:noFill/>
          <a:ln>
            <a:noFill/>
          </a:ln>
        </p:spPr>
      </p:pic>
      <p:pic>
        <p:nvPicPr>
          <p:cNvPr id="204" name="Google Shape;204;p22"/>
          <p:cNvPicPr preferRelativeResize="0"/>
          <p:nvPr/>
        </p:nvPicPr>
        <p:blipFill>
          <a:blip r:embed="rId5">
            <a:alphaModFix/>
          </a:blip>
          <a:stretch>
            <a:fillRect/>
          </a:stretch>
        </p:blipFill>
        <p:spPr>
          <a:xfrm>
            <a:off x="6134525" y="656591"/>
            <a:ext cx="2800800" cy="2808309"/>
          </a:xfrm>
          <a:prstGeom prst="rect">
            <a:avLst/>
          </a:prstGeom>
          <a:noFill/>
          <a:ln>
            <a:noFill/>
          </a:ln>
        </p:spPr>
      </p:pic>
      <p:sp>
        <p:nvSpPr>
          <p:cNvPr id="205" name="Google Shape;205;p22"/>
          <p:cNvSpPr txBox="1"/>
          <p:nvPr/>
        </p:nvSpPr>
        <p:spPr>
          <a:xfrm>
            <a:off x="3184075" y="95250"/>
            <a:ext cx="2301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Confusion Matrix </a:t>
            </a:r>
            <a:endParaRPr b="1" sz="2100">
              <a:latin typeface="Calibri"/>
              <a:ea typeface="Calibri"/>
              <a:cs typeface="Calibri"/>
              <a:sym typeface="Calibri"/>
            </a:endParaRPr>
          </a:p>
        </p:txBody>
      </p:sp>
      <p:sp>
        <p:nvSpPr>
          <p:cNvPr id="206" name="Google Shape;206;p22"/>
          <p:cNvSpPr txBox="1"/>
          <p:nvPr/>
        </p:nvSpPr>
        <p:spPr>
          <a:xfrm>
            <a:off x="768800" y="3596825"/>
            <a:ext cx="6939600" cy="124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latin typeface="Calibri"/>
                <a:ea typeface="Calibri"/>
                <a:cs typeface="Calibri"/>
                <a:sym typeface="Calibri"/>
              </a:rPr>
              <a:t>DenseNet121</a:t>
            </a:r>
            <a:r>
              <a:rPr lang="en" sz="1200">
                <a:latin typeface="Calibri"/>
                <a:ea typeface="Calibri"/>
                <a:cs typeface="Calibri"/>
                <a:sym typeface="Calibri"/>
              </a:rPr>
              <a:t> slightly outperformed Xception on </a:t>
            </a:r>
            <a:r>
              <a:rPr i="1" lang="en" sz="1200">
                <a:latin typeface="Calibri"/>
                <a:ea typeface="Calibri"/>
                <a:cs typeface="Calibri"/>
                <a:sym typeface="Calibri"/>
              </a:rPr>
              <a:t>meningioma</a:t>
            </a:r>
            <a:r>
              <a:rPr lang="en" sz="1200">
                <a:latin typeface="Calibri"/>
                <a:ea typeface="Calibri"/>
                <a:cs typeface="Calibri"/>
                <a:sym typeface="Calibri"/>
              </a:rPr>
              <a:t> and </a:t>
            </a:r>
            <a:r>
              <a:rPr i="1" lang="en" sz="1200">
                <a:latin typeface="Calibri"/>
                <a:ea typeface="Calibri"/>
                <a:cs typeface="Calibri"/>
                <a:sym typeface="Calibri"/>
              </a:rPr>
              <a:t>pituitary</a:t>
            </a:r>
            <a:r>
              <a:rPr lang="en" sz="1200">
                <a:latin typeface="Calibri"/>
                <a:ea typeface="Calibri"/>
                <a:cs typeface="Calibri"/>
                <a:sym typeface="Calibri"/>
              </a:rPr>
              <a:t> tumor detection</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Correctly classified 9–10 more images in those categories</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Sparked interest in fine-tuning </a:t>
            </a:r>
            <a:r>
              <a:rPr b="1" lang="en" sz="1200">
                <a:latin typeface="Calibri"/>
                <a:ea typeface="Calibri"/>
                <a:cs typeface="Calibri"/>
                <a:sym typeface="Calibri"/>
              </a:rPr>
              <a:t>Xception</a:t>
            </a:r>
            <a:r>
              <a:rPr lang="en" sz="1200">
                <a:latin typeface="Calibri"/>
                <a:ea typeface="Calibri"/>
                <a:cs typeface="Calibri"/>
                <a:sym typeface="Calibri"/>
              </a:rPr>
              <a:t> to match or exceed that performance</a:t>
            </a:r>
            <a:endParaRPr sz="1200">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